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6" r:id="rId2"/>
    <p:sldId id="257" r:id="rId3"/>
    <p:sldId id="270" r:id="rId4"/>
    <p:sldId id="261" r:id="rId5"/>
    <p:sldId id="260" r:id="rId6"/>
    <p:sldId id="271" r:id="rId7"/>
    <p:sldId id="272" r:id="rId8"/>
    <p:sldId id="273" r:id="rId9"/>
    <p:sldId id="274" r:id="rId10"/>
    <p:sldId id="275" r:id="rId11"/>
    <p:sldId id="276" r:id="rId12"/>
    <p:sldId id="277" r:id="rId13"/>
    <p:sldId id="27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900C0"/>
    <a:srgbClr val="14008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74" y="1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364B77-FD51-4427-B75C-FD72EA1A5501}" type="datetimeFigureOut">
              <a:rPr lang="ru-RU" smtClean="0"/>
              <a:pPr/>
              <a:t>04.05.2015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715363-D27A-42D9-9E90-585505816FBB}" type="slidenum">
              <a:rPr lang="ru-RU" smtClean="0"/>
              <a:pPr/>
              <a:t>‹#›</a:t>
            </a:fld>
            <a:endParaRPr lang="ru-RU"/>
          </a:p>
        </p:txBody>
      </p:sp>
    </p:spTree>
    <p:extLst>
      <p:ext uri="{BB962C8B-B14F-4D97-AF65-F5344CB8AC3E}">
        <p14:creationId xmlns:p14="http://schemas.microsoft.com/office/powerpoint/2010/main" xmlns="" val="3174935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7715363-D27A-42D9-9E90-585505816FBB}" type="slidenum">
              <a:rPr lang="ru-RU" smtClean="0"/>
              <a:pPr/>
              <a:t>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7715363-D27A-42D9-9E90-585505816FBB}"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7715363-D27A-42D9-9E90-585505816FBB}" type="slidenum">
              <a:rPr lang="ru-RU" smtClean="0"/>
              <a:pPr/>
              <a:t>7</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7715363-D27A-42D9-9E90-585505816FBB}" type="slidenum">
              <a:rPr lang="ru-RU" smtClean="0"/>
              <a:pPr/>
              <a:t>8</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7715363-D27A-42D9-9E90-585505816FBB}" type="slidenum">
              <a:rPr lang="ru-RU" smtClean="0"/>
              <a:pPr/>
              <a:t>9</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7715363-D27A-42D9-9E90-585505816FBB}" type="slidenum">
              <a:rPr lang="ru-RU" smtClean="0"/>
              <a:pPr/>
              <a:t>10</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7715363-D27A-42D9-9E90-585505816FBB}" type="slidenum">
              <a:rPr lang="ru-RU" smtClean="0"/>
              <a:pPr/>
              <a:t>11</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7715363-D27A-42D9-9E90-585505816FBB}" type="slidenum">
              <a:rPr lang="ru-RU" smtClean="0"/>
              <a:pPr/>
              <a:t>12</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7715363-D27A-42D9-9E90-585505816FBB}" type="slidenum">
              <a:rPr lang="ru-RU" smtClean="0"/>
              <a:pPr/>
              <a:t>13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1A4855DD-F5D3-40A7-BDF8-641B694D27BA}" type="datetimeFigureOut">
              <a:rPr lang="ru-RU" smtClean="0"/>
              <a:pPr/>
              <a:t>04.05.2015</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C6677EB7-AC2A-4F7F-85FF-2357AEC46FE7}" type="slidenum">
              <a:rPr lang="ru-RU" smtClean="0"/>
              <a:pPr/>
              <a:t>‹#›</a:t>
            </a:fld>
            <a:endParaRPr lang="ru-RU"/>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A4855DD-F5D3-40A7-BDF8-641B694D27BA}" type="datetimeFigureOut">
              <a:rPr lang="ru-RU" smtClean="0"/>
              <a:pPr/>
              <a:t>04.05.2015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677EB7-AC2A-4F7F-85FF-2357AEC46FE7}" type="slidenum">
              <a:rPr lang="ru-RU" smtClean="0"/>
              <a:pPr/>
              <a:t>‹#›</a:t>
            </a:fld>
            <a:endParaRPr lang="ru-RU"/>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A4855DD-F5D3-40A7-BDF8-641B694D27BA}" type="datetimeFigureOut">
              <a:rPr lang="ru-RU" smtClean="0"/>
              <a:pPr/>
              <a:t>04.05.2015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677EB7-AC2A-4F7F-85FF-2357AEC46FE7}" type="slidenum">
              <a:rPr lang="ru-RU" smtClean="0"/>
              <a:pPr/>
              <a:t>‹#›</a:t>
            </a:fld>
            <a:endParaRPr lang="ru-RU"/>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A4855DD-F5D3-40A7-BDF8-641B694D27BA}" type="datetimeFigureOut">
              <a:rPr lang="ru-RU" smtClean="0"/>
              <a:pPr/>
              <a:t>04.05.2015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677EB7-AC2A-4F7F-85FF-2357AEC46FE7}" type="slidenum">
              <a:rPr lang="ru-RU" smtClean="0"/>
              <a:pPr/>
              <a:t>‹#›</a:t>
            </a:fld>
            <a:endParaRPr lang="ru-RU"/>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1A4855DD-F5D3-40A7-BDF8-641B694D27BA}" type="datetimeFigureOut">
              <a:rPr lang="ru-RU" smtClean="0"/>
              <a:pPr/>
              <a:t>04.05.2015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677EB7-AC2A-4F7F-85FF-2357AEC46FE7}" type="slidenum">
              <a:rPr lang="ru-RU" smtClean="0"/>
              <a:pPr/>
              <a:t>‹#›</a:t>
            </a:fld>
            <a:endParaRPr lang="ru-RU"/>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A4855DD-F5D3-40A7-BDF8-641B694D27BA}" type="datetimeFigureOut">
              <a:rPr lang="ru-RU" smtClean="0"/>
              <a:pPr/>
              <a:t>04.05.2015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6677EB7-AC2A-4F7F-85FF-2357AEC46FE7}" type="slidenum">
              <a:rPr lang="ru-RU" smtClean="0"/>
              <a:pPr/>
              <a:t>‹#›</a:t>
            </a:fld>
            <a:endParaRPr lang="ru-RU"/>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1A4855DD-F5D3-40A7-BDF8-641B694D27BA}" type="datetimeFigureOut">
              <a:rPr lang="ru-RU" smtClean="0"/>
              <a:pPr/>
              <a:t>04.05.2015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6677EB7-AC2A-4F7F-85FF-2357AEC46FE7}" type="slidenum">
              <a:rPr lang="ru-RU" smtClean="0"/>
              <a:pPr/>
              <a:t>‹#›</a:t>
            </a:fld>
            <a:endParaRPr lang="ru-RU"/>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1A4855DD-F5D3-40A7-BDF8-641B694D27BA}" type="datetimeFigureOut">
              <a:rPr lang="ru-RU" smtClean="0"/>
              <a:pPr/>
              <a:t>04.05.2015</a:t>
            </a:fld>
            <a:endParaRPr lang="ru-RU"/>
          </a:p>
        </p:txBody>
      </p:sp>
      <p:sp>
        <p:nvSpPr>
          <p:cNvPr id="8" name="Номер слайда 7"/>
          <p:cNvSpPr>
            <a:spLocks noGrp="1"/>
          </p:cNvSpPr>
          <p:nvPr>
            <p:ph type="sldNum" sz="quarter" idx="11"/>
          </p:nvPr>
        </p:nvSpPr>
        <p:spPr/>
        <p:txBody>
          <a:bodyPr/>
          <a:lstStyle/>
          <a:p>
            <a:fld id="{C6677EB7-AC2A-4F7F-85FF-2357AEC46FE7}" type="slidenum">
              <a:rPr lang="ru-RU" smtClean="0"/>
              <a:pPr/>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A4855DD-F5D3-40A7-BDF8-641B694D27BA}" type="datetimeFigureOut">
              <a:rPr lang="ru-RU" smtClean="0"/>
              <a:pPr/>
              <a:t>04.05.2015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6677EB7-AC2A-4F7F-85FF-2357AEC46FE7}" type="slidenum">
              <a:rPr lang="ru-RU" smtClean="0"/>
              <a:pPr/>
              <a:t>‹#›</a:t>
            </a:fld>
            <a:endParaRPr lang="ru-RU"/>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A4855DD-F5D3-40A7-BDF8-641B694D27BA}" type="datetimeFigureOut">
              <a:rPr lang="ru-RU" smtClean="0"/>
              <a:pPr/>
              <a:t>04.05.2015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C6677EB7-AC2A-4F7F-85FF-2357AEC46FE7}" type="slidenum">
              <a:rPr lang="ru-RU" smtClean="0"/>
              <a:pPr/>
              <a:t>‹#›</a:t>
            </a:fld>
            <a:endParaRPr lang="ru-RU"/>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1A4855DD-F5D3-40A7-BDF8-641B694D27BA}" type="datetimeFigureOut">
              <a:rPr lang="ru-RU" smtClean="0"/>
              <a:pPr/>
              <a:t>04.05.2015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6677EB7-AC2A-4F7F-85FF-2357AEC46FE7}" type="slidenum">
              <a:rPr lang="ru-RU" smtClean="0"/>
              <a:pPr/>
              <a:t>‹#›</a:t>
            </a:fld>
            <a:endParaRPr lang="ru-RU"/>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A4855DD-F5D3-40A7-BDF8-641B694D27BA}" type="datetimeFigureOut">
              <a:rPr lang="ru-RU" smtClean="0"/>
              <a:pPr/>
              <a:t>04.05.2015</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C6677EB7-AC2A-4F7F-85FF-2357AEC46FE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fade thruBlk="1"/>
  </p:transition>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332656"/>
            <a:ext cx="7851648" cy="2065432"/>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400" cap="none" spc="50" dirty="0" smtClean="0">
                <a:ln w="11430"/>
                <a:gradFill flip="none" rotWithShape="1">
                  <a:gsLst>
                    <a:gs pos="0">
                      <a:srgbClr val="0900C0">
                        <a:shade val="30000"/>
                        <a:satMod val="115000"/>
                      </a:srgbClr>
                    </a:gs>
                    <a:gs pos="50000">
                      <a:srgbClr val="0900C0">
                        <a:shade val="67500"/>
                        <a:satMod val="115000"/>
                      </a:srgbClr>
                    </a:gs>
                    <a:gs pos="100000">
                      <a:srgbClr val="0900C0">
                        <a:shade val="100000"/>
                        <a:satMod val="115000"/>
                      </a:srgbClr>
                    </a:gs>
                  </a:gsLst>
                  <a:lin ang="8100000" scaled="1"/>
                  <a:tileRect/>
                </a:gradFill>
                <a:effectLst>
                  <a:outerShdw blurRad="76200" dist="50800" dir="5400000" algn="tl" rotWithShape="0">
                    <a:srgbClr val="000000">
                      <a:alpha val="65000"/>
                    </a:srgbClr>
                  </a:outerShdw>
                </a:effectLst>
              </a:rPr>
              <a:t> </a:t>
            </a:r>
            <a:r>
              <a:rPr lang="ru-RU" sz="4000" cap="none" spc="50" dirty="0" err="1" smtClean="0">
                <a:ln w="11430"/>
                <a:gradFill flip="none" rotWithShape="1">
                  <a:gsLst>
                    <a:gs pos="0">
                      <a:srgbClr val="0900C0">
                        <a:shade val="30000"/>
                        <a:satMod val="115000"/>
                      </a:srgbClr>
                    </a:gs>
                    <a:gs pos="50000">
                      <a:srgbClr val="0900C0">
                        <a:shade val="67500"/>
                        <a:satMod val="115000"/>
                      </a:srgbClr>
                    </a:gs>
                    <a:gs pos="100000">
                      <a:srgbClr val="0900C0">
                        <a:shade val="100000"/>
                        <a:satMod val="115000"/>
                      </a:srgbClr>
                    </a:gs>
                  </a:gsLst>
                  <a:lin ang="8100000" scaled="1"/>
                  <a:tileRect/>
                </a:gradFill>
                <a:effectLst>
                  <a:outerShdw blurRad="76200" dist="50800" dir="5400000" algn="tl" rotWithShape="0">
                    <a:srgbClr val="000000">
                      <a:alpha val="65000"/>
                    </a:srgbClr>
                  </a:outerShdw>
                </a:effectLst>
              </a:rPr>
              <a:t>Ювілейний</a:t>
            </a:r>
            <a:r>
              <a:rPr lang="ru-RU" sz="4000" cap="none" spc="50" dirty="0" smtClean="0">
                <a:ln w="11430"/>
                <a:gradFill flip="none" rotWithShape="1">
                  <a:gsLst>
                    <a:gs pos="0">
                      <a:srgbClr val="0900C0">
                        <a:shade val="30000"/>
                        <a:satMod val="115000"/>
                      </a:srgbClr>
                    </a:gs>
                    <a:gs pos="50000">
                      <a:srgbClr val="0900C0">
                        <a:shade val="67500"/>
                        <a:satMod val="115000"/>
                      </a:srgbClr>
                    </a:gs>
                    <a:gs pos="100000">
                      <a:srgbClr val="0900C0">
                        <a:shade val="100000"/>
                        <a:satMod val="115000"/>
                      </a:srgbClr>
                    </a:gs>
                  </a:gsLst>
                  <a:lin ang="8100000" scaled="1"/>
                  <a:tileRect/>
                </a:gradFill>
                <a:effectLst>
                  <a:outerShdw blurRad="76200" dist="50800" dir="5400000" algn="tl" rotWithShape="0">
                    <a:srgbClr val="000000">
                      <a:alpha val="65000"/>
                    </a:srgbClr>
                  </a:outerShdw>
                </a:effectLst>
              </a:rPr>
              <a:t/>
            </a:r>
            <a:br>
              <a:rPr lang="ru-RU" sz="4000" cap="none" spc="50" dirty="0" smtClean="0">
                <a:ln w="11430"/>
                <a:gradFill flip="none" rotWithShape="1">
                  <a:gsLst>
                    <a:gs pos="0">
                      <a:srgbClr val="0900C0">
                        <a:shade val="30000"/>
                        <a:satMod val="115000"/>
                      </a:srgbClr>
                    </a:gs>
                    <a:gs pos="50000">
                      <a:srgbClr val="0900C0">
                        <a:shade val="67500"/>
                        <a:satMod val="115000"/>
                      </a:srgbClr>
                    </a:gs>
                    <a:gs pos="100000">
                      <a:srgbClr val="0900C0">
                        <a:shade val="100000"/>
                        <a:satMod val="115000"/>
                      </a:srgbClr>
                    </a:gs>
                  </a:gsLst>
                  <a:lin ang="8100000" scaled="1"/>
                  <a:tileRect/>
                </a:gradFill>
                <a:effectLst>
                  <a:outerShdw blurRad="76200" dist="50800" dir="5400000" algn="tl" rotWithShape="0">
                    <a:srgbClr val="000000">
                      <a:alpha val="65000"/>
                    </a:srgbClr>
                  </a:outerShdw>
                </a:effectLst>
              </a:rPr>
            </a:br>
            <a:r>
              <a:rPr lang="en-US" sz="4000" cap="small" spc="50" dirty="0" smtClean="0">
                <a:ln w="11430"/>
                <a:gradFill flip="none" rotWithShape="1">
                  <a:gsLst>
                    <a:gs pos="0">
                      <a:srgbClr val="0900C0">
                        <a:shade val="30000"/>
                        <a:satMod val="115000"/>
                      </a:srgbClr>
                    </a:gs>
                    <a:gs pos="50000">
                      <a:srgbClr val="0900C0">
                        <a:shade val="67500"/>
                        <a:satMod val="115000"/>
                      </a:srgbClr>
                    </a:gs>
                    <a:gs pos="100000">
                      <a:srgbClr val="0900C0">
                        <a:shade val="100000"/>
                        <a:satMod val="115000"/>
                      </a:srgbClr>
                    </a:gs>
                  </a:gsLst>
                  <a:lin ang="8100000" scaled="1"/>
                  <a:tileRect/>
                </a:gradFill>
                <a:effectLst>
                  <a:outerShdw blurRad="76200" dist="50800" dir="5400000" algn="tl" rotWithShape="0">
                    <a:srgbClr val="000000">
                      <a:alpha val="65000"/>
                    </a:srgbClr>
                  </a:outerShdw>
                </a:effectLst>
              </a:rPr>
              <a:t>X</a:t>
            </a:r>
            <a:r>
              <a:rPr lang="uk-UA" sz="4000" cap="small" spc="50" dirty="0" smtClean="0">
                <a:ln w="11430"/>
                <a:gradFill flip="none" rotWithShape="1">
                  <a:gsLst>
                    <a:gs pos="0">
                      <a:srgbClr val="0900C0">
                        <a:shade val="30000"/>
                        <a:satMod val="115000"/>
                      </a:srgbClr>
                    </a:gs>
                    <a:gs pos="50000">
                      <a:srgbClr val="0900C0">
                        <a:shade val="67500"/>
                        <a:satMod val="115000"/>
                      </a:srgbClr>
                    </a:gs>
                    <a:gs pos="100000">
                      <a:srgbClr val="0900C0">
                        <a:shade val="100000"/>
                        <a:satMod val="115000"/>
                      </a:srgbClr>
                    </a:gs>
                  </a:gsLst>
                  <a:lin ang="8100000" scaled="1"/>
                  <a:tileRect/>
                </a:gradFill>
                <a:effectLst>
                  <a:outerShdw blurRad="76200" dist="50800" dir="5400000" algn="tl" rotWithShape="0">
                    <a:srgbClr val="000000">
                      <a:alpha val="65000"/>
                    </a:srgbClr>
                  </a:outerShdw>
                </a:effectLst>
              </a:rPr>
              <a:t> </a:t>
            </a:r>
            <a:r>
              <a:rPr lang="ru-RU" sz="4000" cap="none" spc="50" dirty="0" err="1" smtClean="0">
                <a:ln w="11430"/>
                <a:gradFill flip="none" rotWithShape="1">
                  <a:gsLst>
                    <a:gs pos="0">
                      <a:srgbClr val="0900C0">
                        <a:shade val="30000"/>
                        <a:satMod val="115000"/>
                      </a:srgbClr>
                    </a:gs>
                    <a:gs pos="50000">
                      <a:srgbClr val="0900C0">
                        <a:shade val="67500"/>
                        <a:satMod val="115000"/>
                      </a:srgbClr>
                    </a:gs>
                    <a:gs pos="100000">
                      <a:srgbClr val="0900C0">
                        <a:shade val="100000"/>
                        <a:satMod val="115000"/>
                      </a:srgbClr>
                    </a:gs>
                  </a:gsLst>
                  <a:lin ang="8100000" scaled="1"/>
                  <a:tileRect/>
                </a:gradFill>
                <a:effectLst>
                  <a:outerShdw blurRad="76200" dist="50800" dir="5400000" algn="tl" rotWithShape="0">
                    <a:srgbClr val="000000">
                      <a:alpha val="65000"/>
                    </a:srgbClr>
                  </a:outerShdw>
                </a:effectLst>
              </a:rPr>
              <a:t>Міжнародний</a:t>
            </a:r>
            <a:r>
              <a:rPr lang="ru-RU" sz="4000" cap="none" spc="50" dirty="0" smtClean="0">
                <a:ln w="11430"/>
                <a:gradFill flip="none" rotWithShape="1">
                  <a:gsLst>
                    <a:gs pos="0">
                      <a:srgbClr val="0900C0">
                        <a:shade val="30000"/>
                        <a:satMod val="115000"/>
                      </a:srgbClr>
                    </a:gs>
                    <a:gs pos="50000">
                      <a:srgbClr val="0900C0">
                        <a:shade val="67500"/>
                        <a:satMod val="115000"/>
                      </a:srgbClr>
                    </a:gs>
                    <a:gs pos="100000">
                      <a:srgbClr val="0900C0">
                        <a:shade val="100000"/>
                        <a:satMod val="115000"/>
                      </a:srgbClr>
                    </a:gs>
                  </a:gsLst>
                  <a:lin ang="8100000" scaled="1"/>
                  <a:tileRect/>
                </a:gradFill>
                <a:effectLst>
                  <a:outerShdw blurRad="76200" dist="50800" dir="5400000" algn="tl" rotWithShape="0">
                    <a:srgbClr val="000000">
                      <a:alpha val="65000"/>
                    </a:srgbClr>
                  </a:outerShdw>
                </a:effectLst>
              </a:rPr>
              <a:t> Форум</a:t>
            </a:r>
            <a:br>
              <a:rPr lang="ru-RU" sz="4000" cap="none" spc="50" dirty="0" smtClean="0">
                <a:ln w="11430"/>
                <a:gradFill flip="none" rotWithShape="1">
                  <a:gsLst>
                    <a:gs pos="0">
                      <a:srgbClr val="0900C0">
                        <a:shade val="30000"/>
                        <a:satMod val="115000"/>
                      </a:srgbClr>
                    </a:gs>
                    <a:gs pos="50000">
                      <a:srgbClr val="0900C0">
                        <a:shade val="67500"/>
                        <a:satMod val="115000"/>
                      </a:srgbClr>
                    </a:gs>
                    <a:gs pos="100000">
                      <a:srgbClr val="0900C0">
                        <a:shade val="100000"/>
                        <a:satMod val="115000"/>
                      </a:srgbClr>
                    </a:gs>
                  </a:gsLst>
                  <a:lin ang="8100000" scaled="1"/>
                  <a:tileRect/>
                </a:gradFill>
                <a:effectLst>
                  <a:outerShdw blurRad="76200" dist="50800" dir="5400000" algn="tl" rotWithShape="0">
                    <a:srgbClr val="000000">
                      <a:alpha val="65000"/>
                    </a:srgbClr>
                  </a:outerShdw>
                </a:effectLst>
              </a:rPr>
            </a:br>
            <a:r>
              <a:rPr lang="ru-RU" sz="4000" cap="none" spc="50" dirty="0" err="1" smtClean="0">
                <a:ln w="11430"/>
                <a:gradFill flip="none" rotWithShape="1">
                  <a:gsLst>
                    <a:gs pos="0">
                      <a:srgbClr val="0900C0">
                        <a:shade val="30000"/>
                        <a:satMod val="115000"/>
                      </a:srgbClr>
                    </a:gs>
                    <a:gs pos="50000">
                      <a:srgbClr val="0900C0">
                        <a:shade val="67500"/>
                        <a:satMod val="115000"/>
                      </a:srgbClr>
                    </a:gs>
                    <a:gs pos="100000">
                      <a:srgbClr val="0900C0">
                        <a:shade val="100000"/>
                        <a:satMod val="115000"/>
                      </a:srgbClr>
                    </a:gs>
                  </a:gsLst>
                  <a:lin ang="8100000" scaled="1"/>
                  <a:tileRect/>
                </a:gradFill>
                <a:effectLst>
                  <a:outerShdw blurRad="76200" dist="50800" dir="5400000" algn="tl" rotWithShape="0">
                    <a:srgbClr val="000000">
                      <a:alpha val="65000"/>
                    </a:srgbClr>
                  </a:outerShdw>
                </a:effectLst>
              </a:rPr>
              <a:t>студентів</a:t>
            </a:r>
            <a:r>
              <a:rPr lang="ru-RU" sz="4000" cap="none" spc="50" dirty="0" smtClean="0">
                <a:ln w="11430"/>
                <a:gradFill flip="none" rotWithShape="1">
                  <a:gsLst>
                    <a:gs pos="0">
                      <a:srgbClr val="0900C0">
                        <a:shade val="30000"/>
                        <a:satMod val="115000"/>
                      </a:srgbClr>
                    </a:gs>
                    <a:gs pos="50000">
                      <a:srgbClr val="0900C0">
                        <a:shade val="67500"/>
                        <a:satMod val="115000"/>
                      </a:srgbClr>
                    </a:gs>
                    <a:gs pos="100000">
                      <a:srgbClr val="0900C0">
                        <a:shade val="100000"/>
                        <a:satMod val="115000"/>
                      </a:srgbClr>
                    </a:gs>
                  </a:gsLst>
                  <a:lin ang="8100000" scaled="1"/>
                  <a:tileRect/>
                </a:gradFill>
                <a:effectLst>
                  <a:outerShdw blurRad="76200" dist="50800" dir="5400000" algn="tl" rotWithShape="0">
                    <a:srgbClr val="000000">
                      <a:alpha val="65000"/>
                    </a:srgbClr>
                  </a:outerShdw>
                </a:effectLst>
              </a:rPr>
              <a:t> і </a:t>
            </a:r>
            <a:r>
              <a:rPr lang="ru-RU" sz="4000" cap="none" spc="50" dirty="0" err="1" smtClean="0">
                <a:ln w="11430"/>
                <a:gradFill flip="none" rotWithShape="1">
                  <a:gsLst>
                    <a:gs pos="0">
                      <a:srgbClr val="0900C0">
                        <a:shade val="30000"/>
                        <a:satMod val="115000"/>
                      </a:srgbClr>
                    </a:gs>
                    <a:gs pos="50000">
                      <a:srgbClr val="0900C0">
                        <a:shade val="67500"/>
                        <a:satMod val="115000"/>
                      </a:srgbClr>
                    </a:gs>
                    <a:gs pos="100000">
                      <a:srgbClr val="0900C0">
                        <a:shade val="100000"/>
                        <a:satMod val="115000"/>
                      </a:srgbClr>
                    </a:gs>
                  </a:gsLst>
                  <a:lin ang="8100000" scaled="1"/>
                  <a:tileRect/>
                </a:gradFill>
                <a:effectLst>
                  <a:outerShdw blurRad="76200" dist="50800" dir="5400000" algn="tl" rotWithShape="0">
                    <a:srgbClr val="000000">
                      <a:alpha val="65000"/>
                    </a:srgbClr>
                  </a:outerShdw>
                </a:effectLst>
              </a:rPr>
              <a:t>молодих</a:t>
            </a:r>
            <a:r>
              <a:rPr lang="ru-RU" sz="4000" cap="none" spc="50" dirty="0" smtClean="0">
                <a:ln w="11430"/>
                <a:gradFill flip="none" rotWithShape="1">
                  <a:gsLst>
                    <a:gs pos="0">
                      <a:srgbClr val="0900C0">
                        <a:shade val="30000"/>
                        <a:satMod val="115000"/>
                      </a:srgbClr>
                    </a:gs>
                    <a:gs pos="50000">
                      <a:srgbClr val="0900C0">
                        <a:shade val="67500"/>
                        <a:satMod val="115000"/>
                      </a:srgbClr>
                    </a:gs>
                    <a:gs pos="100000">
                      <a:srgbClr val="0900C0">
                        <a:shade val="100000"/>
                        <a:satMod val="115000"/>
                      </a:srgbClr>
                    </a:gs>
                  </a:gsLst>
                  <a:lin ang="8100000" scaled="1"/>
                  <a:tileRect/>
                </a:gradFill>
                <a:effectLst>
                  <a:outerShdw blurRad="76200" dist="50800" dir="5400000" algn="tl" rotWithShape="0">
                    <a:srgbClr val="000000">
                      <a:alpha val="65000"/>
                    </a:srgbClr>
                  </a:outerShdw>
                </a:effectLst>
              </a:rPr>
              <a:t> </a:t>
            </a:r>
            <a:r>
              <a:rPr lang="ru-RU" sz="4000" cap="none" spc="50" dirty="0" err="1" smtClean="0">
                <a:ln w="11430"/>
                <a:gradFill flip="none" rotWithShape="1">
                  <a:gsLst>
                    <a:gs pos="0">
                      <a:srgbClr val="0900C0">
                        <a:shade val="30000"/>
                        <a:satMod val="115000"/>
                      </a:srgbClr>
                    </a:gs>
                    <a:gs pos="50000">
                      <a:srgbClr val="0900C0">
                        <a:shade val="67500"/>
                        <a:satMod val="115000"/>
                      </a:srgbClr>
                    </a:gs>
                    <a:gs pos="100000">
                      <a:srgbClr val="0900C0">
                        <a:shade val="100000"/>
                        <a:satMod val="115000"/>
                      </a:srgbClr>
                    </a:gs>
                  </a:gsLst>
                  <a:lin ang="8100000" scaled="1"/>
                  <a:tileRect/>
                </a:gradFill>
                <a:effectLst>
                  <a:outerShdw blurRad="76200" dist="50800" dir="5400000" algn="tl" rotWithShape="0">
                    <a:srgbClr val="000000">
                      <a:alpha val="65000"/>
                    </a:srgbClr>
                  </a:outerShdw>
                </a:effectLst>
              </a:rPr>
              <a:t>учених</a:t>
            </a:r>
            <a:endParaRPr lang="ru-RU" sz="4000" cap="none" spc="50" dirty="0">
              <a:ln w="11430"/>
              <a:gradFill flip="none" rotWithShape="1">
                <a:gsLst>
                  <a:gs pos="0">
                    <a:srgbClr val="0900C0">
                      <a:shade val="30000"/>
                      <a:satMod val="115000"/>
                    </a:srgbClr>
                  </a:gs>
                  <a:gs pos="50000">
                    <a:srgbClr val="0900C0">
                      <a:shade val="67500"/>
                      <a:satMod val="115000"/>
                    </a:srgbClr>
                  </a:gs>
                  <a:gs pos="100000">
                    <a:srgbClr val="0900C0">
                      <a:shade val="100000"/>
                      <a:satMod val="115000"/>
                    </a:srgbClr>
                  </a:gs>
                </a:gsLst>
                <a:lin ang="8100000" scaled="1"/>
                <a:tileRect/>
              </a:gradFill>
              <a:effectLst>
                <a:outerShdw blurRad="76200" dist="50800" dir="5400000" algn="tl" rotWithShape="0">
                  <a:srgbClr val="000000">
                    <a:alpha val="65000"/>
                  </a:srgbClr>
                </a:outerShdw>
              </a:effectLst>
            </a:endParaRPr>
          </a:p>
        </p:txBody>
      </p:sp>
      <p:sp>
        <p:nvSpPr>
          <p:cNvPr id="3" name="Подзаголовок 2"/>
          <p:cNvSpPr>
            <a:spLocks noGrp="1"/>
          </p:cNvSpPr>
          <p:nvPr>
            <p:ph type="subTitle" idx="1"/>
          </p:nvPr>
        </p:nvSpPr>
        <p:spPr>
          <a:xfrm>
            <a:off x="5940152" y="4034365"/>
            <a:ext cx="2928958" cy="2352894"/>
          </a:xfrm>
        </p:spPr>
        <p:txBody>
          <a:bodyPr>
            <a:noAutofit/>
          </a:bodyPr>
          <a:lstStyle/>
          <a:p>
            <a:pPr algn="l">
              <a:spcBef>
                <a:spcPts val="600"/>
              </a:spcBef>
              <a:spcAft>
                <a:spcPts val="600"/>
              </a:spcAft>
            </a:pPr>
            <a:r>
              <a:rPr lang="uk-UA" b="1" dirty="0" smtClean="0">
                <a:effectLst>
                  <a:outerShdw blurRad="38100" dist="38100" dir="2700000" algn="tl">
                    <a:srgbClr val="000000">
                      <a:alpha val="43137"/>
                    </a:srgbClr>
                  </a:outerShdw>
                </a:effectLst>
                <a:latin typeface="Times New Roman" pitchFamily="18" charset="0"/>
                <a:ea typeface="SimSun" pitchFamily="2" charset="-122"/>
                <a:cs typeface="Times New Roman" pitchFamily="18" charset="0"/>
              </a:rPr>
              <a:t>Державний ВНЗ</a:t>
            </a:r>
            <a:endParaRPr lang="ru-RU" b="1" dirty="0" smtClean="0">
              <a:effectLst>
                <a:outerShdw blurRad="38100" dist="38100" dir="2700000" algn="tl">
                  <a:srgbClr val="000000">
                    <a:alpha val="43137"/>
                  </a:srgbClr>
                </a:outerShdw>
              </a:effectLst>
              <a:latin typeface="Times New Roman" pitchFamily="18" charset="0"/>
              <a:ea typeface="SimSun" pitchFamily="2" charset="-122"/>
              <a:cs typeface="Times New Roman" pitchFamily="18" charset="0"/>
            </a:endParaRPr>
          </a:p>
          <a:p>
            <a:pPr algn="l">
              <a:spcBef>
                <a:spcPts val="600"/>
              </a:spcBef>
              <a:spcAft>
                <a:spcPts val="600"/>
              </a:spcAft>
            </a:pPr>
            <a:r>
              <a:rPr lang="ru-RU" b="1" dirty="0" smtClean="0">
                <a:effectLst>
                  <a:outerShdw blurRad="38100" dist="38100" dir="2700000" algn="tl">
                    <a:srgbClr val="000000">
                      <a:alpha val="43137"/>
                    </a:srgbClr>
                  </a:outerShdw>
                </a:effectLst>
                <a:latin typeface="Times New Roman" pitchFamily="18" charset="0"/>
                <a:ea typeface="SimSun" pitchFamily="2" charset="-122"/>
                <a:cs typeface="Times New Roman" pitchFamily="18" charset="0"/>
              </a:rPr>
              <a:t>«</a:t>
            </a:r>
            <a:r>
              <a:rPr lang="ru-RU" b="1" dirty="0" err="1" smtClean="0">
                <a:effectLst>
                  <a:outerShdw blurRad="38100" dist="38100" dir="2700000" algn="tl">
                    <a:srgbClr val="000000">
                      <a:alpha val="43137"/>
                    </a:srgbClr>
                  </a:outerShdw>
                </a:effectLst>
                <a:latin typeface="Times New Roman" pitchFamily="18" charset="0"/>
                <a:ea typeface="SimSun" pitchFamily="2" charset="-122"/>
                <a:cs typeface="Times New Roman" pitchFamily="18" charset="0"/>
              </a:rPr>
              <a:t>Національний</a:t>
            </a:r>
            <a:r>
              <a:rPr lang="ru-RU" b="1" dirty="0" smtClean="0">
                <a:effectLst>
                  <a:outerShdw blurRad="38100" dist="38100" dir="2700000" algn="tl">
                    <a:srgbClr val="000000">
                      <a:alpha val="43137"/>
                    </a:srgbClr>
                  </a:outerShdw>
                </a:effectLst>
                <a:latin typeface="Times New Roman" pitchFamily="18" charset="0"/>
                <a:ea typeface="SimSun" pitchFamily="2" charset="-122"/>
                <a:cs typeface="Times New Roman" pitchFamily="18" charset="0"/>
              </a:rPr>
              <a:t>  </a:t>
            </a:r>
            <a:r>
              <a:rPr lang="ru-RU" b="1" dirty="0" err="1" smtClean="0">
                <a:effectLst>
                  <a:outerShdw blurRad="38100" dist="38100" dir="2700000" algn="tl">
                    <a:srgbClr val="000000">
                      <a:alpha val="43137"/>
                    </a:srgbClr>
                  </a:outerShdw>
                </a:effectLst>
                <a:latin typeface="Times New Roman" pitchFamily="18" charset="0"/>
                <a:ea typeface="SimSun" pitchFamily="2" charset="-122"/>
                <a:cs typeface="Times New Roman" pitchFamily="18" charset="0"/>
              </a:rPr>
              <a:t>гірничий</a:t>
            </a:r>
            <a:r>
              <a:rPr lang="ru-RU" b="1" dirty="0" smtClean="0">
                <a:effectLst>
                  <a:outerShdw blurRad="38100" dist="38100" dir="2700000" algn="tl">
                    <a:srgbClr val="000000">
                      <a:alpha val="43137"/>
                    </a:srgbClr>
                  </a:outerShdw>
                </a:effectLst>
                <a:latin typeface="Times New Roman" pitchFamily="18" charset="0"/>
                <a:ea typeface="SimSun" pitchFamily="2" charset="-122"/>
                <a:cs typeface="Times New Roman" pitchFamily="18" charset="0"/>
              </a:rPr>
              <a:t> </a:t>
            </a:r>
            <a:r>
              <a:rPr lang="ru-RU" b="1" dirty="0" err="1" smtClean="0">
                <a:effectLst>
                  <a:outerShdw blurRad="38100" dist="38100" dir="2700000" algn="tl">
                    <a:srgbClr val="000000">
                      <a:alpha val="43137"/>
                    </a:srgbClr>
                  </a:outerShdw>
                </a:effectLst>
                <a:latin typeface="Times New Roman" pitchFamily="18" charset="0"/>
                <a:ea typeface="SimSun" pitchFamily="2" charset="-122"/>
                <a:cs typeface="Times New Roman" pitchFamily="18" charset="0"/>
              </a:rPr>
              <a:t>університет</a:t>
            </a:r>
            <a:r>
              <a:rPr lang="ru-RU" b="1" dirty="0" smtClean="0">
                <a:effectLst>
                  <a:outerShdw blurRad="38100" dist="38100" dir="2700000" algn="tl">
                    <a:srgbClr val="000000">
                      <a:alpha val="43137"/>
                    </a:srgbClr>
                  </a:outerShdw>
                </a:effectLst>
                <a:latin typeface="Times New Roman" pitchFamily="18" charset="0"/>
                <a:ea typeface="SimSun" pitchFamily="2" charset="-122"/>
                <a:cs typeface="Times New Roman" pitchFamily="18" charset="0"/>
              </a:rPr>
              <a:t>»</a:t>
            </a:r>
          </a:p>
          <a:p>
            <a:pPr algn="l">
              <a:spcBef>
                <a:spcPts val="600"/>
              </a:spcBef>
              <a:spcAft>
                <a:spcPts val="600"/>
              </a:spcAft>
            </a:pPr>
            <a:r>
              <a:rPr lang="ru-RU" b="1" dirty="0" smtClean="0">
                <a:effectLst>
                  <a:outerShdw blurRad="38100" dist="38100" dir="2700000" algn="tl">
                    <a:srgbClr val="000000">
                      <a:alpha val="43137"/>
                    </a:srgbClr>
                  </a:outerShdw>
                </a:effectLst>
                <a:latin typeface="Times New Roman" pitchFamily="18" charset="0"/>
                <a:ea typeface="SimSun" pitchFamily="2" charset="-122"/>
                <a:cs typeface="Times New Roman" pitchFamily="18" charset="0"/>
              </a:rPr>
              <a:t>м.  </a:t>
            </a:r>
            <a:r>
              <a:rPr lang="ru-RU" b="1" dirty="0" err="1" smtClean="0">
                <a:effectLst>
                  <a:outerShdw blurRad="38100" dist="38100" dir="2700000" algn="tl">
                    <a:srgbClr val="000000">
                      <a:alpha val="43137"/>
                    </a:srgbClr>
                  </a:outerShdw>
                </a:effectLst>
                <a:latin typeface="Times New Roman" pitchFamily="18" charset="0"/>
                <a:ea typeface="SimSun" pitchFamily="2" charset="-122"/>
                <a:cs typeface="Times New Roman" pitchFamily="18" charset="0"/>
              </a:rPr>
              <a:t>Дніпропетровськ</a:t>
            </a:r>
            <a:r>
              <a:rPr lang="ru-RU" b="1" dirty="0" smtClean="0">
                <a:effectLst>
                  <a:outerShdw blurRad="38100" dist="38100" dir="2700000" algn="tl">
                    <a:srgbClr val="000000">
                      <a:alpha val="43137"/>
                    </a:srgbClr>
                  </a:outerShdw>
                </a:effectLst>
                <a:latin typeface="Times New Roman" pitchFamily="18" charset="0"/>
                <a:ea typeface="SimSun" pitchFamily="2" charset="-122"/>
                <a:cs typeface="Times New Roman" pitchFamily="18" charset="0"/>
              </a:rPr>
              <a:t>, </a:t>
            </a:r>
            <a:r>
              <a:rPr lang="ru-RU" b="1" dirty="0" err="1" smtClean="0">
                <a:effectLst>
                  <a:outerShdw blurRad="38100" dist="38100" dir="2700000" algn="tl">
                    <a:srgbClr val="000000">
                      <a:alpha val="43137"/>
                    </a:srgbClr>
                  </a:outerShdw>
                </a:effectLst>
                <a:latin typeface="Times New Roman" pitchFamily="18" charset="0"/>
                <a:ea typeface="SimSun" pitchFamily="2" charset="-122"/>
                <a:cs typeface="Times New Roman" pitchFamily="18" charset="0"/>
              </a:rPr>
              <a:t>Україна</a:t>
            </a:r>
            <a:endParaRPr lang="ru-RU" b="1" dirty="0" smtClean="0">
              <a:effectLst>
                <a:outerShdw blurRad="38100" dist="38100" dir="2700000" algn="tl">
                  <a:srgbClr val="000000">
                    <a:alpha val="43137"/>
                  </a:srgbClr>
                </a:outerShdw>
              </a:effectLst>
              <a:latin typeface="Times New Roman" pitchFamily="18" charset="0"/>
              <a:ea typeface="SimSun" pitchFamily="2" charset="-122"/>
              <a:cs typeface="Times New Roman" pitchFamily="18" charset="0"/>
            </a:endParaRPr>
          </a:p>
          <a:p>
            <a:pPr algn="l">
              <a:spcBef>
                <a:spcPts val="600"/>
              </a:spcBef>
              <a:spcAft>
                <a:spcPts val="600"/>
              </a:spcAft>
            </a:pPr>
            <a:r>
              <a:rPr lang="ru-RU" b="1" dirty="0" smtClean="0">
                <a:effectLst>
                  <a:outerShdw blurRad="38100" dist="38100" dir="2700000" algn="tl">
                    <a:srgbClr val="000000">
                      <a:alpha val="43137"/>
                    </a:srgbClr>
                  </a:outerShdw>
                </a:effectLst>
                <a:latin typeface="Times New Roman" pitchFamily="18" charset="0"/>
                <a:ea typeface="SimSun" pitchFamily="2" charset="-122"/>
                <a:cs typeface="Times New Roman" pitchFamily="18" charset="0"/>
              </a:rPr>
              <a:t>23-24  </a:t>
            </a:r>
            <a:r>
              <a:rPr lang="ru-RU" b="1" dirty="0" err="1" smtClean="0">
                <a:effectLst>
                  <a:outerShdw blurRad="38100" dist="38100" dir="2700000" algn="tl">
                    <a:srgbClr val="000000">
                      <a:alpha val="43137"/>
                    </a:srgbClr>
                  </a:outerShdw>
                </a:effectLst>
                <a:latin typeface="Times New Roman" pitchFamily="18" charset="0"/>
                <a:ea typeface="SimSun" pitchFamily="2" charset="-122"/>
                <a:cs typeface="Times New Roman" pitchFamily="18" charset="0"/>
              </a:rPr>
              <a:t>квітня</a:t>
            </a:r>
            <a:r>
              <a:rPr lang="ru-RU" b="1" dirty="0" smtClean="0">
                <a:effectLst>
                  <a:outerShdw blurRad="38100" dist="38100" dir="2700000" algn="tl">
                    <a:srgbClr val="000000">
                      <a:alpha val="43137"/>
                    </a:srgbClr>
                  </a:outerShdw>
                </a:effectLst>
                <a:latin typeface="Times New Roman" pitchFamily="18" charset="0"/>
                <a:ea typeface="SimSun" pitchFamily="2" charset="-122"/>
                <a:cs typeface="Times New Roman" pitchFamily="18" charset="0"/>
              </a:rPr>
              <a:t>  2015  р.</a:t>
            </a:r>
            <a:endParaRPr lang="ru-RU" b="1" dirty="0">
              <a:effectLst>
                <a:outerShdw blurRad="38100" dist="38100" dir="2700000" algn="tl">
                  <a:srgbClr val="000000">
                    <a:alpha val="43137"/>
                  </a:srgbClr>
                </a:outerShdw>
              </a:effectLst>
              <a:latin typeface="Times New Roman" pitchFamily="18" charset="0"/>
              <a:ea typeface="SimSun" pitchFamily="2" charset="-122"/>
              <a:cs typeface="Times New Roman" pitchFamily="18" charset="0"/>
            </a:endParaRPr>
          </a:p>
        </p:txBody>
      </p:sp>
      <p:sp>
        <p:nvSpPr>
          <p:cNvPr id="5" name="Заголовок 1"/>
          <p:cNvSpPr txBox="1">
            <a:spLocks/>
          </p:cNvSpPr>
          <p:nvPr/>
        </p:nvSpPr>
        <p:spPr>
          <a:xfrm>
            <a:off x="611560" y="2410596"/>
            <a:ext cx="7851648" cy="871467"/>
          </a:xfrm>
          <a:prstGeom prst="rect">
            <a:avLst/>
          </a:prstGeom>
        </p:spPr>
        <p:txBody>
          <a:bodyPr vert="horz" lIns="45720" rIns="45720" anchor="t">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r" rtl="0" eaLnBrk="1" latinLnBrk="0" hangingPunct="1">
              <a:spcBef>
                <a:spcPct val="0"/>
              </a:spcBef>
              <a:buNone/>
              <a:defRPr kumimoji="0" lang="en-US" sz="4600" b="1" kern="1200"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defRPr>
            </a:lvl1pPr>
          </a:lstStyle>
          <a:p>
            <a:pPr algn="ctr"/>
            <a:r>
              <a:rPr lang="ru-RU" sz="4400" cap="none" spc="50" dirty="0" smtClean="0">
                <a:ln w="11430"/>
                <a:gradFill flip="none" rotWithShape="1">
                  <a:gsLst>
                    <a:gs pos="0">
                      <a:srgbClr val="0900C0">
                        <a:shade val="30000"/>
                        <a:satMod val="115000"/>
                      </a:srgbClr>
                    </a:gs>
                    <a:gs pos="50000">
                      <a:srgbClr val="0900C0">
                        <a:shade val="67500"/>
                        <a:satMod val="115000"/>
                      </a:srgbClr>
                    </a:gs>
                    <a:gs pos="100000">
                      <a:srgbClr val="0900C0">
                        <a:shade val="100000"/>
                        <a:satMod val="115000"/>
                      </a:srgbClr>
                    </a:gs>
                  </a:gsLst>
                  <a:lin ang="8100000" scaled="1"/>
                  <a:tileRect/>
                </a:gradFill>
                <a:effectLst>
                  <a:outerShdw blurRad="76200" dist="50800" dir="5400000" algn="tl" rotWithShape="0">
                    <a:srgbClr val="000000">
                      <a:alpha val="65000"/>
                    </a:srgbClr>
                  </a:outerShdw>
                </a:effectLst>
              </a:rPr>
              <a:t> «РОЗШИРЮЮЧИ  ОБРІЇ»</a:t>
            </a:r>
            <a:endParaRPr lang="ru-RU" sz="4400" cap="none" spc="50" dirty="0">
              <a:ln w="11430"/>
              <a:gradFill flip="none" rotWithShape="1">
                <a:gsLst>
                  <a:gs pos="0">
                    <a:srgbClr val="0900C0">
                      <a:shade val="30000"/>
                      <a:satMod val="115000"/>
                    </a:srgbClr>
                  </a:gs>
                  <a:gs pos="50000">
                    <a:srgbClr val="0900C0">
                      <a:shade val="67500"/>
                      <a:satMod val="115000"/>
                    </a:srgbClr>
                  </a:gs>
                  <a:gs pos="100000">
                    <a:srgbClr val="0900C0">
                      <a:shade val="100000"/>
                      <a:satMod val="115000"/>
                    </a:srgbClr>
                  </a:gs>
                </a:gsLst>
                <a:lin ang="8100000" scaled="1"/>
                <a:tileRect/>
              </a:gradFill>
              <a:effectLst>
                <a:outerShdw blurRad="76200" dist="50800" dir="5400000" algn="tl" rotWithShape="0">
                  <a:srgbClr val="000000">
                    <a:alpha val="65000"/>
                  </a:srgbClr>
                </a:outerShdw>
              </a:effectLst>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96482" y="3429000"/>
            <a:ext cx="4480803" cy="29875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85728"/>
            <a:ext cx="8715436" cy="6311624"/>
          </a:xfrm>
        </p:spPr>
        <p:txBody>
          <a:bodyPr>
            <a:noAutofit/>
          </a:bodyPr>
          <a:lstStyle/>
          <a:p>
            <a:pPr algn="just">
              <a:spcBef>
                <a:spcPts val="0"/>
              </a:spcBef>
              <a:spcAft>
                <a:spcPts val="600"/>
              </a:spcAft>
            </a:pPr>
            <a:r>
              <a:rPr lang="uk-UA" sz="2400" dirty="0">
                <a:latin typeface="Times New Roman" pitchFamily="18" charset="0"/>
                <a:cs typeface="Times New Roman" pitchFamily="18" charset="0"/>
              </a:rPr>
              <a:t>Робота студентів на Форумі – це їх перший маленький крок у велику науку, зробити який допомогли досвідчені викладачі – наукові керівники і </a:t>
            </a:r>
            <a:r>
              <a:rPr lang="ru-RU" sz="2400" dirty="0" err="1">
                <a:latin typeface="Times New Roman" pitchFamily="18" charset="0"/>
                <a:cs typeface="Times New Roman" pitchFamily="18" charset="0"/>
              </a:rPr>
              <a:t>консультанти</a:t>
            </a:r>
            <a:r>
              <a:rPr lang="uk-UA" sz="2400" dirty="0">
                <a:latin typeface="Times New Roman" pitchFamily="18" charset="0"/>
                <a:cs typeface="Times New Roman" pitchFamily="18" charset="0"/>
              </a:rPr>
              <a:t> з іноземних мов. Дякуємо всім керівникам студентських наукових робіт і бажаємо їм творчих успіхів</a:t>
            </a:r>
            <a:r>
              <a:rPr lang="uk-UA"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pic>
        <p:nvPicPr>
          <p:cNvPr id="4" name="Рисунок 3" descr="IMG_7162"/>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5616" y="2276872"/>
            <a:ext cx="6840760" cy="3966538"/>
          </a:xfrm>
          <a:prstGeom prst="roundRect">
            <a:avLst>
              <a:gd name="adj" fmla="val 8594"/>
            </a:avLst>
          </a:prstGeom>
          <a:solidFill>
            <a:srgbClr val="FFFFFF">
              <a:shade val="85000"/>
            </a:srgbClr>
          </a:solidFill>
          <a:ln>
            <a:solidFill>
              <a:schemeClr val="bg1"/>
            </a:solidFill>
          </a:ln>
          <a:effectLst>
            <a:reflection blurRad="6350" stA="52000" endA="300" endPos="35000" dir="5400000" sy="-100000" algn="bl" rotWithShape="0"/>
          </a:effectLst>
        </p:spPr>
      </p:pic>
    </p:spTree>
    <p:extLst>
      <p:ext uri="{BB962C8B-B14F-4D97-AF65-F5344CB8AC3E}">
        <p14:creationId xmlns:p14="http://schemas.microsoft.com/office/powerpoint/2010/main" xmlns="" val="360711032"/>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85728"/>
            <a:ext cx="8715436" cy="2063152"/>
          </a:xfrm>
        </p:spPr>
        <p:txBody>
          <a:bodyPr>
            <a:noAutofit/>
          </a:bodyPr>
          <a:lstStyle/>
          <a:p>
            <a:pPr algn="just">
              <a:spcBef>
                <a:spcPts val="0"/>
              </a:spcBef>
              <a:spcAft>
                <a:spcPts val="600"/>
              </a:spcAft>
            </a:pPr>
            <a:r>
              <a:rPr lang="uk-UA" sz="2400" dirty="0" smtClean="0">
                <a:latin typeface="Times New Roman" pitchFamily="18" charset="0"/>
                <a:cs typeface="Times New Roman" pitchFamily="18" charset="0"/>
              </a:rPr>
              <a:t>Учасники Форуму дякують блискучому професіоналу, чудовій людині, яка керувала всією роботою Форуму – завідувачу кафедри іноземних мов Державного ВНЗ «Національний гірничий університет», професору Світлані </a:t>
            </a:r>
            <a:r>
              <a:rPr lang="uk-UA" sz="2400" dirty="0" err="1" smtClean="0">
                <a:latin typeface="Times New Roman" pitchFamily="18" charset="0"/>
                <a:cs typeface="Times New Roman" pitchFamily="18" charset="0"/>
              </a:rPr>
              <a:t>Івановні</a:t>
            </a:r>
            <a:r>
              <a:rPr lang="uk-UA" sz="2400" dirty="0" smtClean="0">
                <a:latin typeface="Times New Roman" pitchFamily="18" charset="0"/>
                <a:cs typeface="Times New Roman" pitchFamily="18" charset="0"/>
              </a:rPr>
              <a:t> </a:t>
            </a:r>
            <a:r>
              <a:rPr lang="uk-UA" sz="2400" dirty="0" err="1" smtClean="0">
                <a:latin typeface="Times New Roman" pitchFamily="18" charset="0"/>
                <a:cs typeface="Times New Roman" pitchFamily="18" charset="0"/>
              </a:rPr>
              <a:t>Кострицькій</a:t>
            </a:r>
            <a:r>
              <a:rPr lang="uk-UA" sz="2400" dirty="0" smtClean="0">
                <a:latin typeface="Times New Roman" pitchFamily="18" charset="0"/>
                <a:cs typeface="Times New Roman" pitchFamily="18" charset="0"/>
              </a:rPr>
              <a:t> за чудове свято.</a:t>
            </a:r>
            <a:endParaRPr lang="ru-RU" sz="2400" dirty="0" smtClean="0">
              <a:latin typeface="Times New Roman" pitchFamily="18" charset="0"/>
              <a:cs typeface="Times New Roman" pitchFamily="18" charset="0"/>
            </a:endParaRPr>
          </a:p>
        </p:txBody>
      </p:sp>
      <p:pic>
        <p:nvPicPr>
          <p:cNvPr id="5" name="Picture 7" descr="D:\Ft\G2013\Апрель13\04-12 8th International Forum\IMG_9550.jpg"/>
          <p:cNvPicPr>
            <a:picLocks noChangeAspect="1" noChangeArrowheads="1"/>
          </p:cNvPicPr>
          <p:nvPr/>
        </p:nvPicPr>
        <p:blipFill>
          <a:blip r:embed="rId3" cstate="print"/>
          <a:srcRect t="21429" r="21429" b="14286"/>
          <a:stretch>
            <a:fillRect/>
          </a:stretch>
        </p:blipFill>
        <p:spPr bwMode="auto">
          <a:xfrm>
            <a:off x="452038" y="2519022"/>
            <a:ext cx="2816313" cy="3456384"/>
          </a:xfrm>
          <a:prstGeom prst="ellipse">
            <a:avLst/>
          </a:prstGeom>
          <a:ln>
            <a:noFill/>
          </a:ln>
          <a:effectLst>
            <a:glow rad="63500">
              <a:schemeClr val="accent5">
                <a:satMod val="175000"/>
                <a:alpha val="40000"/>
              </a:schemeClr>
            </a:glow>
            <a:outerShdw blurRad="149987" dist="250190" dir="8460000" algn="ctr">
              <a:srgbClr val="000000">
                <a:alpha val="28000"/>
              </a:srgbClr>
            </a:outerShdw>
            <a:softEdge rad="112500"/>
          </a:effectLst>
          <a:scene3d>
            <a:camera prst="orthographicFront">
              <a:rot lat="0" lon="0" rev="0"/>
            </a:camera>
            <a:lightRig rig="contrasting" dir="t">
              <a:rot lat="0" lon="0" rev="1500000"/>
            </a:lightRig>
          </a:scene3d>
          <a:sp3d prstMaterial="metal">
            <a:bevelT w="88900" h="88900"/>
          </a:sp3d>
        </p:spPr>
      </p:pic>
      <p:pic>
        <p:nvPicPr>
          <p:cNvPr id="2" name="Рисунок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491880" y="2348880"/>
            <a:ext cx="3623659" cy="2416643"/>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pic>
        <p:nvPicPr>
          <p:cNvPr id="6" name="Рисунок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580112" y="4437112"/>
            <a:ext cx="3286900" cy="2191267"/>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spTree>
    <p:extLst>
      <p:ext uri="{BB962C8B-B14F-4D97-AF65-F5344CB8AC3E}">
        <p14:creationId xmlns:p14="http://schemas.microsoft.com/office/powerpoint/2010/main" xmlns="" val="3717679993"/>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85728"/>
            <a:ext cx="8715436" cy="2495200"/>
          </a:xfrm>
        </p:spPr>
        <p:txBody>
          <a:bodyPr>
            <a:noAutofit/>
          </a:bodyPr>
          <a:lstStyle/>
          <a:p>
            <a:pPr algn="just"/>
            <a:r>
              <a:rPr lang="uk-UA" sz="2400" dirty="0" smtClean="0">
                <a:latin typeface="Times New Roman" pitchFamily="18" charset="0"/>
                <a:cs typeface="Times New Roman" pitchFamily="18" charset="0"/>
              </a:rPr>
              <a:t>X Міжнародний Форум студентів і молодих учених «</a:t>
            </a:r>
            <a:r>
              <a:rPr lang="uk-UA" sz="2400" dirty="0" err="1" smtClean="0">
                <a:latin typeface="Times New Roman" pitchFamily="18" charset="0"/>
                <a:cs typeface="Times New Roman" pitchFamily="18" charset="0"/>
              </a:rPr>
              <a:t>Widening</a:t>
            </a:r>
            <a:r>
              <a:rPr lang="uk-UA" sz="2400" dirty="0" smtClean="0">
                <a:latin typeface="Times New Roman" pitchFamily="18" charset="0"/>
                <a:cs typeface="Times New Roman" pitchFamily="18" charset="0"/>
              </a:rPr>
              <a:t> </a:t>
            </a:r>
            <a:r>
              <a:rPr lang="uk-UA" sz="2400" dirty="0" err="1" smtClean="0">
                <a:latin typeface="Times New Roman" pitchFamily="18" charset="0"/>
                <a:cs typeface="Times New Roman" pitchFamily="18" charset="0"/>
              </a:rPr>
              <a:t>Our</a:t>
            </a:r>
            <a:r>
              <a:rPr lang="uk-UA" sz="2400" dirty="0" smtClean="0">
                <a:latin typeface="Times New Roman" pitchFamily="18" charset="0"/>
                <a:cs typeface="Times New Roman" pitchFamily="18" charset="0"/>
              </a:rPr>
              <a:t> </a:t>
            </a:r>
            <a:r>
              <a:rPr lang="uk-UA" sz="2400" dirty="0" err="1" smtClean="0">
                <a:latin typeface="Times New Roman" pitchFamily="18" charset="0"/>
                <a:cs typeface="Times New Roman" pitchFamily="18" charset="0"/>
              </a:rPr>
              <a:t>Horizons</a:t>
            </a:r>
            <a:r>
              <a:rPr lang="uk-UA" sz="2400" dirty="0" smtClean="0">
                <a:latin typeface="Times New Roman" pitchFamily="18" charset="0"/>
                <a:cs typeface="Times New Roman" pitchFamily="18" charset="0"/>
              </a:rPr>
              <a:t>», завдяки спільній творчій роботі студентів, магістрів, аспірантів і викладачів, став унікальною подією, яка не має аналогів в Україні. З одного боку, Форум вже має свою десятирічну  історію, але, з другого боку – учасники Форуму – 2015 творять історію сьогодні.</a:t>
            </a:r>
            <a:endParaRPr lang="ru-RU" sz="2400" dirty="0">
              <a:latin typeface="Times New Roman" pitchFamily="18" charset="0"/>
              <a:cs typeface="Times New Roman" pitchFamily="18" charset="0"/>
            </a:endParaRP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35696" y="2780929"/>
            <a:ext cx="5544104" cy="3696070"/>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spTree>
    <p:extLst>
      <p:ext uri="{BB962C8B-B14F-4D97-AF65-F5344CB8AC3E}">
        <p14:creationId xmlns:p14="http://schemas.microsoft.com/office/powerpoint/2010/main" xmlns="" val="121075930"/>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85728"/>
            <a:ext cx="8715436" cy="1631104"/>
          </a:xfrm>
        </p:spPr>
        <p:txBody>
          <a:bodyPr>
            <a:noAutofit/>
          </a:bodyPr>
          <a:lstStyle/>
          <a:p>
            <a:pPr algn="just"/>
            <a:r>
              <a:rPr lang="uk-UA" sz="2400" dirty="0">
                <a:latin typeface="Times New Roman" pitchFamily="18" charset="0"/>
                <a:cs typeface="Times New Roman" pitchFamily="18" charset="0"/>
              </a:rPr>
              <a:t>Презентацію </a:t>
            </a:r>
            <a:r>
              <a:rPr lang="uk-UA" sz="2400" dirty="0" smtClean="0">
                <a:latin typeface="Times New Roman" pitchFamily="18" charset="0"/>
                <a:cs typeface="Times New Roman" pitchFamily="18" charset="0"/>
              </a:rPr>
              <a:t>підготували доцент </a:t>
            </a:r>
            <a:r>
              <a:rPr lang="uk-UA" sz="2400" dirty="0">
                <a:latin typeface="Times New Roman" pitchFamily="18" charset="0"/>
                <a:cs typeface="Times New Roman" pitchFamily="18" charset="0"/>
              </a:rPr>
              <a:t>кафедри автомобілів та автомобільного господарства Валентина Євгенівна </a:t>
            </a:r>
            <a:r>
              <a:rPr lang="uk-UA" sz="2400" dirty="0" err="1" smtClean="0">
                <a:latin typeface="Times New Roman" pitchFamily="18" charset="0"/>
                <a:cs typeface="Times New Roman" pitchFamily="18" charset="0"/>
              </a:rPr>
              <a:t>Олішевська</a:t>
            </a:r>
            <a:r>
              <a:rPr lang="uk-UA" sz="2400" dirty="0" smtClean="0">
                <a:latin typeface="Times New Roman" pitchFamily="18" charset="0"/>
                <a:cs typeface="Times New Roman" pitchFamily="18" charset="0"/>
              </a:rPr>
              <a:t>, доцент </a:t>
            </a:r>
            <a:r>
              <a:rPr lang="uk-UA" sz="2400" dirty="0">
                <a:latin typeface="Times New Roman" pitchFamily="18" charset="0"/>
                <a:cs typeface="Times New Roman" pitchFamily="18" charset="0"/>
              </a:rPr>
              <a:t>кафедри іноземних мов Олена Дмитрівна </a:t>
            </a:r>
            <a:r>
              <a:rPr lang="uk-UA" sz="2400" dirty="0" smtClean="0">
                <a:latin typeface="Times New Roman" pitchFamily="18" charset="0"/>
                <a:cs typeface="Times New Roman" pitchFamily="18" charset="0"/>
              </a:rPr>
              <a:t>Швець </a:t>
            </a:r>
            <a:endParaRPr lang="ru-RU" sz="2400" dirty="0">
              <a:latin typeface="Times New Roman" pitchFamily="18" charset="0"/>
              <a:cs typeface="Times New Roman" pitchFamily="18" charset="0"/>
            </a:endParaRPr>
          </a:p>
        </p:txBody>
      </p:sp>
      <p:pic>
        <p:nvPicPr>
          <p:cNvPr id="5" name="Picture 3" descr="D:\Ft\G2009\2009_09_02\Risunok.jpg"/>
          <p:cNvPicPr>
            <a:picLocks noChangeAspect="1" noChangeArrowheads="1"/>
          </p:cNvPicPr>
          <p:nvPr/>
        </p:nvPicPr>
        <p:blipFill>
          <a:blip r:embed="rId3" cstate="print"/>
          <a:srcRect l="10887" r="18548" b="30685"/>
          <a:stretch>
            <a:fillRect/>
          </a:stretch>
        </p:blipFill>
        <p:spPr bwMode="auto">
          <a:xfrm>
            <a:off x="1691680" y="2132194"/>
            <a:ext cx="2088232" cy="2485990"/>
          </a:xfrm>
          <a:prstGeom prst="ellipse">
            <a:avLst/>
          </a:prstGeom>
          <a:ln>
            <a:noFill/>
          </a:ln>
          <a:effectLst>
            <a:softEdge rad="112500"/>
          </a:effectLst>
          <a:scene3d>
            <a:camera prst="orthographicFront"/>
            <a:lightRig rig="threePt" dir="t"/>
          </a:scene3d>
          <a:sp3d>
            <a:bevelT/>
          </a:sp3d>
        </p:spPr>
      </p:pic>
      <p:pic>
        <p:nvPicPr>
          <p:cNvPr id="6" name="Picture 3" descr="D:\Ft\G2013\Май13\фото Лєдєньова Н.Д\Копия DSC03779.JPG"/>
          <p:cNvPicPr>
            <a:picLocks noChangeAspect="1" noChangeArrowheads="1"/>
          </p:cNvPicPr>
          <p:nvPr/>
        </p:nvPicPr>
        <p:blipFill>
          <a:blip r:embed="rId4" cstate="print"/>
          <a:srcRect l="13009" r="12185" b="5132"/>
          <a:stretch>
            <a:fillRect/>
          </a:stretch>
        </p:blipFill>
        <p:spPr bwMode="auto">
          <a:xfrm>
            <a:off x="5148063" y="2095138"/>
            <a:ext cx="2032571" cy="2520544"/>
          </a:xfrm>
          <a:prstGeom prst="ellipse">
            <a:avLst/>
          </a:prstGeom>
          <a:ln>
            <a:noFill/>
          </a:ln>
          <a:effectLst>
            <a:softEdge rad="112500"/>
          </a:effectLst>
          <a:scene3d>
            <a:camera prst="orthographicFront"/>
            <a:lightRig rig="threePt" dir="t"/>
          </a:scene3d>
          <a:sp3d>
            <a:bevelT/>
          </a:sp3d>
        </p:spPr>
      </p:pic>
      <p:sp>
        <p:nvSpPr>
          <p:cNvPr id="7" name="Содержимое 2"/>
          <p:cNvSpPr txBox="1">
            <a:spLocks/>
          </p:cNvSpPr>
          <p:nvPr/>
        </p:nvSpPr>
        <p:spPr>
          <a:xfrm>
            <a:off x="179512" y="5029843"/>
            <a:ext cx="8715436" cy="792088"/>
          </a:xfrm>
          <a:prstGeom prst="rect">
            <a:avLst/>
          </a:prstGeom>
        </p:spPr>
        <p:txBody>
          <a:bodyPr vert="horz">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ctr">
              <a:buNone/>
            </a:pPr>
            <a:r>
              <a:rPr lang="uk-UA" sz="4400" i="1" dirty="0" smtClean="0">
                <a:effectLst>
                  <a:outerShdw blurRad="38100" dist="38100" dir="2700000" algn="tl">
                    <a:srgbClr val="000000">
                      <a:alpha val="43137"/>
                    </a:srgbClr>
                  </a:outerShdw>
                </a:effectLst>
                <a:latin typeface="Times New Roman" pitchFamily="18" charset="0"/>
                <a:cs typeface="Times New Roman" pitchFamily="18" charset="0"/>
              </a:rPr>
              <a:t>Вдачі всім. До нових зустрічей!</a:t>
            </a:r>
            <a:endParaRPr lang="ru-RU" sz="44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1608709746"/>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85728"/>
            <a:ext cx="8715436" cy="6357982"/>
          </a:xfrm>
        </p:spPr>
        <p:txBody>
          <a:bodyPr>
            <a:noAutofit/>
          </a:bodyPr>
          <a:lstStyle/>
          <a:p>
            <a:pPr algn="just"/>
            <a:r>
              <a:rPr lang="uk-UA" sz="2200" dirty="0" smtClean="0">
                <a:latin typeface="Times New Roman" pitchFamily="18" charset="0"/>
                <a:cs typeface="Times New Roman" pitchFamily="18" charset="0"/>
              </a:rPr>
              <a:t>Провідний </a:t>
            </a:r>
            <a:r>
              <a:rPr lang="uk-UA" sz="2200" dirty="0">
                <a:latin typeface="Times New Roman" pitchFamily="18" charset="0"/>
                <a:cs typeface="Times New Roman" pitchFamily="18" charset="0"/>
              </a:rPr>
              <a:t>ВУЗ України – Національний гірничий університет – орієнтується у своїй </a:t>
            </a:r>
            <a:r>
              <a:rPr lang="uk-UA" sz="2200" dirty="0" smtClean="0">
                <a:latin typeface="Times New Roman" pitchFamily="18" charset="0"/>
                <a:cs typeface="Times New Roman" pitchFamily="18" charset="0"/>
              </a:rPr>
              <a:t>науковій </a:t>
            </a:r>
            <a:r>
              <a:rPr lang="uk-UA" sz="2200" dirty="0">
                <a:latin typeface="Times New Roman" pitchFamily="18" charset="0"/>
                <a:cs typeface="Times New Roman" pitchFamily="18" charset="0"/>
              </a:rPr>
              <a:t>і </a:t>
            </a:r>
            <a:r>
              <a:rPr lang="uk-UA" sz="2200" dirty="0" smtClean="0">
                <a:latin typeface="Times New Roman" pitchFamily="18" charset="0"/>
                <a:cs typeface="Times New Roman" pitchFamily="18" charset="0"/>
              </a:rPr>
              <a:t>навчально-методичній </a:t>
            </a:r>
            <a:r>
              <a:rPr lang="uk-UA" sz="2200" dirty="0">
                <a:latin typeface="Times New Roman" pitchFamily="18" charset="0"/>
                <a:cs typeface="Times New Roman" pitchFamily="18" charset="0"/>
              </a:rPr>
              <a:t>роботі на європейську освітню модель. Доказом цьому є </a:t>
            </a:r>
            <a:r>
              <a:rPr lang="en-US" sz="2200" dirty="0">
                <a:latin typeface="Times New Roman" pitchFamily="18" charset="0"/>
                <a:cs typeface="Times New Roman" pitchFamily="18" charset="0"/>
              </a:rPr>
              <a:t>X</a:t>
            </a:r>
            <a:r>
              <a:rPr lang="uk-UA" sz="2200" dirty="0">
                <a:latin typeface="Times New Roman" pitchFamily="18" charset="0"/>
                <a:cs typeface="Times New Roman" pitchFamily="18" charset="0"/>
              </a:rPr>
              <a:t> Міжнародний форум студентів і молодих учених «Розширюючи обрії», який відбувся 23-24 квітня 2015 р.</a:t>
            </a:r>
            <a:endParaRPr lang="ru-RU" sz="2200" dirty="0">
              <a:latin typeface="Times New Roman" pitchFamily="18" charset="0"/>
              <a:cs typeface="Times New Roman" pitchFamily="18" charset="0"/>
            </a:endParaRPr>
          </a:p>
          <a:p>
            <a:pPr algn="just"/>
            <a:r>
              <a:rPr lang="uk-UA" sz="2200" dirty="0">
                <a:latin typeface="Times New Roman" pitchFamily="18" charset="0"/>
                <a:cs typeface="Times New Roman" pitchFamily="18" charset="0"/>
              </a:rPr>
              <a:t>Ось вже десятий раз поспіль Форум, організований однією із найстаріших кафедр нашого університету – кафедрою іноземних мов, зібрав творчих студентів з першого по п'ятий курс. Серед його учасників – студенти, магістри і аспіранти ДВНЗ «Національний гірничий університет», Національної металургійної академії України, Дніпропетровського національного університету залізничного транспорту ім. академіка В. </a:t>
            </a:r>
            <a:r>
              <a:rPr lang="uk-UA" sz="2200" dirty="0" err="1">
                <a:latin typeface="Times New Roman" pitchFamily="18" charset="0"/>
                <a:cs typeface="Times New Roman" pitchFamily="18" charset="0"/>
              </a:rPr>
              <a:t>Лазаряна</a:t>
            </a:r>
            <a:r>
              <a:rPr lang="uk-UA" sz="2200" dirty="0">
                <a:latin typeface="Times New Roman" pitchFamily="18" charset="0"/>
                <a:cs typeface="Times New Roman" pitchFamily="18" charset="0"/>
              </a:rPr>
              <a:t>, Дніпропетровського національного університету ім. О. Гончара, Дніпропетровської медичної академії, Харківського національного технічного університету сільського господарства ім. П. Василенка, Української академії банківської справи НБУ, Таврійського державного агротехнологічного університету (м. Мелітополь) та інші. </a:t>
            </a:r>
            <a:endParaRPr lang="ru-RU" sz="2200" dirty="0">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85728"/>
            <a:ext cx="8715436" cy="3791344"/>
          </a:xfrm>
        </p:spPr>
        <p:txBody>
          <a:bodyPr>
            <a:noAutofit/>
          </a:bodyPr>
          <a:lstStyle/>
          <a:p>
            <a:pPr algn="just"/>
            <a:r>
              <a:rPr lang="uk-UA" sz="2200" dirty="0" smtClean="0">
                <a:latin typeface="Times New Roman" pitchFamily="18" charset="0"/>
                <a:cs typeface="Times New Roman" pitchFamily="18" charset="0"/>
              </a:rPr>
              <a:t>У </a:t>
            </a:r>
            <a:r>
              <a:rPr lang="uk-UA" sz="2200" dirty="0">
                <a:latin typeface="Times New Roman" pitchFamily="18" charset="0"/>
                <a:cs typeface="Times New Roman" pitchFamily="18" charset="0"/>
              </a:rPr>
              <a:t>роботі Форуму взяли участь 246 студентів, магістрів і аспірантів з 10-ти країн: України, Туркменістану, Польщі, Німеччини, Франції, Монголії, Китаю, Анголи, Гвінеї та Конго.</a:t>
            </a:r>
            <a:endParaRPr lang="ru-RU" sz="2200" dirty="0">
              <a:latin typeface="Times New Roman" pitchFamily="18" charset="0"/>
              <a:cs typeface="Times New Roman" pitchFamily="18" charset="0"/>
            </a:endParaRPr>
          </a:p>
          <a:p>
            <a:pPr algn="just"/>
            <a:r>
              <a:rPr lang="uk-UA" sz="2200" dirty="0">
                <a:latin typeface="Times New Roman" pitchFamily="18" charset="0"/>
                <a:cs typeface="Times New Roman" pitchFamily="18" charset="0"/>
              </a:rPr>
              <a:t>Учасники форуму працювали в 9-ти секціях, на яких було розглянуто сучасні проблеми інженерії, економіки, інформаційних технологій, законодавства, стабільності геотехнічних систем, охорони навколишнього середовища, маркетингу і менеджменту.</a:t>
            </a:r>
            <a:endParaRPr lang="ru-RU" sz="2200" dirty="0">
              <a:latin typeface="Times New Roman" pitchFamily="18" charset="0"/>
              <a:cs typeface="Times New Roman" pitchFamily="18" charset="0"/>
            </a:endParaRPr>
          </a:p>
          <a:p>
            <a:pPr algn="just"/>
            <a:r>
              <a:rPr lang="uk-UA" sz="2200" dirty="0">
                <a:latin typeface="Times New Roman" pitchFamily="18" charset="0"/>
                <a:cs typeface="Times New Roman" pitchFamily="18" charset="0"/>
              </a:rPr>
              <a:t>Доповіді учасників форуму лунали на чотирьох мовах – англійській, французькій, німецькій і російській (для іноземних студентів</a:t>
            </a:r>
            <a:r>
              <a:rPr lang="uk-UA" sz="2200" dirty="0" smtClean="0">
                <a:latin typeface="Times New Roman" pitchFamily="18" charset="0"/>
                <a:cs typeface="Times New Roman" pitchFamily="18" charset="0"/>
              </a:rPr>
              <a:t>).</a:t>
            </a:r>
            <a:endParaRPr lang="ru-RU" sz="2200" dirty="0">
              <a:latin typeface="Times New Roman" pitchFamily="18" charset="0"/>
              <a:cs typeface="Times New Roman" pitchFamily="18" charset="0"/>
            </a:endParaRPr>
          </a:p>
        </p:txBody>
      </p:sp>
      <p:pic>
        <p:nvPicPr>
          <p:cNvPr id="4" name="Рисунок 3"/>
          <p:cNvPicPr>
            <a:picLocks noChangeAspect="1"/>
          </p:cNvPicPr>
          <p:nvPr/>
        </p:nvPicPr>
        <p:blipFill rotWithShape="1">
          <a:blip r:embed="rId3" cstate="print">
            <a:extLst>
              <a:ext uri="{28A0092B-C50C-407E-A947-70E740481C1C}">
                <a14:useLocalDpi xmlns:a14="http://schemas.microsoft.com/office/drawing/2010/main" xmlns="" val="0"/>
              </a:ext>
            </a:extLst>
          </a:blip>
          <a:srcRect b="2285"/>
          <a:stretch/>
        </p:blipFill>
        <p:spPr>
          <a:xfrm>
            <a:off x="2411760" y="3789040"/>
            <a:ext cx="4536504" cy="28544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1717740181"/>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3571852"/>
            <a:ext cx="8929718" cy="3286148"/>
          </a:xfrm>
        </p:spPr>
        <p:txBody>
          <a:bodyPr>
            <a:noAutofit/>
          </a:bodyPr>
          <a:lstStyle/>
          <a:p>
            <a:pPr algn="just"/>
            <a:r>
              <a:rPr lang="uk-UA" sz="2000" dirty="0">
                <a:latin typeface="Times New Roman" pitchFamily="18" charset="0"/>
                <a:cs typeface="Times New Roman" pitchFamily="18" charset="0"/>
              </a:rPr>
              <a:t>На пленарному засіданні Форуму учасників вітали: директор Інституту економіки, професор Василь Якович Швець, декан факультету менеджменту, професор Артем Володимирович </a:t>
            </a:r>
            <a:r>
              <a:rPr lang="uk-UA" sz="2000" dirty="0" err="1">
                <a:latin typeface="Times New Roman" pitchFamily="18" charset="0"/>
                <a:cs typeface="Times New Roman" pitchFamily="18" charset="0"/>
              </a:rPr>
              <a:t>Бардась</a:t>
            </a:r>
            <a:r>
              <a:rPr lang="uk-UA" sz="2000" dirty="0">
                <a:latin typeface="Times New Roman" pitchFamily="18" charset="0"/>
                <a:cs typeface="Times New Roman" pitchFamily="18" charset="0"/>
              </a:rPr>
              <a:t>, начальник відділу міжнародних зв’язків, доцент Олександр Станіславович </a:t>
            </a:r>
            <a:r>
              <a:rPr lang="uk-UA" sz="2000" dirty="0" err="1">
                <a:latin typeface="Times New Roman" pitchFamily="18" charset="0"/>
                <a:cs typeface="Times New Roman" pitchFamily="18" charset="0"/>
              </a:rPr>
              <a:t>Ковров</a:t>
            </a:r>
            <a:r>
              <a:rPr lang="uk-UA" sz="2000" dirty="0">
                <a:latin typeface="Times New Roman" pitchFamily="18" charset="0"/>
                <a:cs typeface="Times New Roman" pitchFamily="18" charset="0"/>
              </a:rPr>
              <a:t>, завідувач кафедри обліку і аудиту, професор Марина Сергіївна Пашкевич, доцент кафедри систем електропостачання Юлія В’ячеславівна </a:t>
            </a:r>
            <a:r>
              <a:rPr lang="uk-UA" sz="2000" dirty="0" err="1">
                <a:latin typeface="Times New Roman" pitchFamily="18" charset="0"/>
                <a:cs typeface="Times New Roman" pitchFamily="18" charset="0"/>
              </a:rPr>
              <a:t>Хацкевич</a:t>
            </a:r>
            <a:r>
              <a:rPr lang="uk-UA" sz="2000" dirty="0">
                <a:latin typeface="Times New Roman" pitchFamily="18" charset="0"/>
                <a:cs typeface="Times New Roman" pitchFamily="18" charset="0"/>
              </a:rPr>
              <a:t>, доцент кафедри електропривода Олександр Васильович </a:t>
            </a:r>
            <a:r>
              <a:rPr lang="uk-UA" sz="2000" dirty="0" err="1">
                <a:latin typeface="Times New Roman" pitchFamily="18" charset="0"/>
                <a:cs typeface="Times New Roman" pitchFamily="18" charset="0"/>
              </a:rPr>
              <a:t>Балахонцев</a:t>
            </a:r>
            <a:r>
              <a:rPr lang="uk-UA" sz="2000" dirty="0">
                <a:latin typeface="Times New Roman" pitchFamily="18" charset="0"/>
                <a:cs typeface="Times New Roman" pitchFamily="18" charset="0"/>
              </a:rPr>
              <a:t>, завідувач кафедри іноземних мов, професор Світлана Іванівна </a:t>
            </a:r>
            <a:r>
              <a:rPr lang="uk-UA" sz="2000" dirty="0" err="1">
                <a:latin typeface="Times New Roman" pitchFamily="18" charset="0"/>
                <a:cs typeface="Times New Roman" pitchFamily="18" charset="0"/>
              </a:rPr>
              <a:t>Кострицька</a:t>
            </a:r>
            <a:r>
              <a:rPr lang="uk-UA" sz="2000" dirty="0">
                <a:latin typeface="Times New Roman" pitchFamily="18" charset="0"/>
                <a:cs typeface="Times New Roman" pitchFamily="18" charset="0"/>
              </a:rPr>
              <a:t>, студенти НГУ Евеліно </a:t>
            </a:r>
            <a:r>
              <a:rPr lang="uk-UA" sz="2000" dirty="0" err="1">
                <a:latin typeface="Times New Roman" pitchFamily="18" charset="0"/>
                <a:cs typeface="Times New Roman" pitchFamily="18" charset="0"/>
              </a:rPr>
              <a:t>Едме</a:t>
            </a:r>
            <a:r>
              <a:rPr lang="uk-UA" sz="2000" dirty="0">
                <a:latin typeface="Times New Roman" pitchFamily="18" charset="0"/>
                <a:cs typeface="Times New Roman" pitchFamily="18" charset="0"/>
              </a:rPr>
              <a:t> </a:t>
            </a:r>
            <a:r>
              <a:rPr lang="uk-UA" sz="2000" dirty="0" err="1">
                <a:latin typeface="Times New Roman" pitchFamily="18" charset="0"/>
                <a:cs typeface="Times New Roman" pitchFamily="18" charset="0"/>
              </a:rPr>
              <a:t>Мануел</a:t>
            </a:r>
            <a:r>
              <a:rPr lang="uk-UA" sz="2000" dirty="0">
                <a:latin typeface="Times New Roman" pitchFamily="18" charset="0"/>
                <a:cs typeface="Times New Roman" pitchFamily="18" charset="0"/>
              </a:rPr>
              <a:t>, </a:t>
            </a:r>
            <a:r>
              <a:rPr lang="uk-UA" sz="2000" dirty="0" err="1">
                <a:latin typeface="Times New Roman" pitchFamily="18" charset="0"/>
                <a:cs typeface="Times New Roman" pitchFamily="18" charset="0"/>
              </a:rPr>
              <a:t>Ногейра</a:t>
            </a:r>
            <a:r>
              <a:rPr lang="uk-UA" sz="2000" dirty="0">
                <a:latin typeface="Times New Roman" pitchFamily="18" charset="0"/>
                <a:cs typeface="Times New Roman" pitchFamily="18" charset="0"/>
              </a:rPr>
              <a:t> </a:t>
            </a:r>
            <a:r>
              <a:rPr lang="uk-UA" sz="2000" dirty="0" err="1">
                <a:latin typeface="Times New Roman" pitchFamily="18" charset="0"/>
                <a:cs typeface="Times New Roman" pitchFamily="18" charset="0"/>
              </a:rPr>
              <a:t>Жуселіно</a:t>
            </a:r>
            <a:r>
              <a:rPr lang="uk-UA" sz="2000" dirty="0">
                <a:latin typeface="Times New Roman" pitchFamily="18" charset="0"/>
                <a:cs typeface="Times New Roman" pitchFamily="18" charset="0"/>
              </a:rPr>
              <a:t>, </a:t>
            </a:r>
            <a:r>
              <a:rPr lang="uk-UA" sz="2000" dirty="0" err="1">
                <a:latin typeface="Times New Roman" pitchFamily="18" charset="0"/>
                <a:cs typeface="Times New Roman" pitchFamily="18" charset="0"/>
              </a:rPr>
              <a:t>Баясгалан</a:t>
            </a:r>
            <a:r>
              <a:rPr lang="uk-UA" sz="2000" dirty="0">
                <a:latin typeface="Times New Roman" pitchFamily="18" charset="0"/>
                <a:cs typeface="Times New Roman" pitchFamily="18" charset="0"/>
              </a:rPr>
              <a:t> </a:t>
            </a:r>
            <a:r>
              <a:rPr lang="uk-UA" sz="2000" dirty="0" err="1">
                <a:latin typeface="Times New Roman" pitchFamily="18" charset="0"/>
                <a:cs typeface="Times New Roman" pitchFamily="18" charset="0"/>
              </a:rPr>
              <a:t>Гантушиг</a:t>
            </a:r>
            <a:r>
              <a:rPr lang="uk-UA" sz="2000" dirty="0">
                <a:latin typeface="Times New Roman" pitchFamily="18" charset="0"/>
                <a:cs typeface="Times New Roman" pitchFamily="18" charset="0"/>
              </a:rPr>
              <a:t> и </a:t>
            </a:r>
            <a:r>
              <a:rPr lang="uk-UA" sz="2000" dirty="0" err="1">
                <a:latin typeface="Times New Roman" pitchFamily="18" charset="0"/>
                <a:cs typeface="Times New Roman" pitchFamily="18" charset="0"/>
              </a:rPr>
              <a:t>Вепа</a:t>
            </a:r>
            <a:r>
              <a:rPr lang="uk-UA" sz="2000" dirty="0">
                <a:latin typeface="Times New Roman" pitchFamily="18" charset="0"/>
                <a:cs typeface="Times New Roman" pitchFamily="18" charset="0"/>
              </a:rPr>
              <a:t> </a:t>
            </a:r>
            <a:r>
              <a:rPr lang="uk-UA" sz="2000" dirty="0" err="1">
                <a:latin typeface="Times New Roman" pitchFamily="18" charset="0"/>
                <a:cs typeface="Times New Roman" pitchFamily="18" charset="0"/>
              </a:rPr>
              <a:t>Маммедов</a:t>
            </a:r>
            <a:r>
              <a:rPr lang="uk-UA" sz="2000" dirty="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pic>
        <p:nvPicPr>
          <p:cNvPr id="5" name="Рисунок 4" descr="CRW_549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51086" y="260648"/>
            <a:ext cx="4787410" cy="3242667"/>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220072" y="1124744"/>
            <a:ext cx="3786214" cy="2255827"/>
          </a:xfrm>
        </p:spPr>
        <p:txBody>
          <a:bodyPr>
            <a:noAutofit/>
          </a:bodyPr>
          <a:lstStyle/>
          <a:p>
            <a:r>
              <a:rPr lang="uk-UA" sz="2200" dirty="0">
                <a:latin typeface="Times New Roman" pitchFamily="18" charset="0"/>
                <a:cs typeface="Times New Roman" pitchFamily="18" charset="0"/>
              </a:rPr>
              <a:t>Учасників Форуму </a:t>
            </a:r>
            <a:r>
              <a:rPr lang="uk-UA" sz="2200" dirty="0" smtClean="0">
                <a:latin typeface="Times New Roman" pitchFamily="18" charset="0"/>
                <a:cs typeface="Times New Roman" pitchFamily="18" charset="0"/>
              </a:rPr>
              <a:t>вітають:                    Евеліно </a:t>
            </a:r>
            <a:r>
              <a:rPr lang="uk-UA" sz="2200" dirty="0" err="1">
                <a:latin typeface="Times New Roman" pitchFamily="18" charset="0"/>
                <a:cs typeface="Times New Roman" pitchFamily="18" charset="0"/>
              </a:rPr>
              <a:t>Едме</a:t>
            </a:r>
            <a:r>
              <a:rPr lang="uk-UA" sz="2200" dirty="0">
                <a:latin typeface="Times New Roman" pitchFamily="18" charset="0"/>
                <a:cs typeface="Times New Roman" pitchFamily="18" charset="0"/>
              </a:rPr>
              <a:t> </a:t>
            </a:r>
            <a:r>
              <a:rPr lang="uk-UA" sz="2200" dirty="0" err="1">
                <a:latin typeface="Times New Roman" pitchFamily="18" charset="0"/>
                <a:cs typeface="Times New Roman" pitchFamily="18" charset="0"/>
              </a:rPr>
              <a:t>Мануел</a:t>
            </a:r>
            <a:r>
              <a:rPr lang="uk-UA" sz="2200" dirty="0">
                <a:latin typeface="Times New Roman" pitchFamily="18" charset="0"/>
                <a:cs typeface="Times New Roman" pitchFamily="18" charset="0"/>
              </a:rPr>
              <a:t>, </a:t>
            </a:r>
            <a:r>
              <a:rPr lang="uk-UA" sz="2200" dirty="0" err="1">
                <a:latin typeface="Times New Roman" pitchFamily="18" charset="0"/>
                <a:cs typeface="Times New Roman" pitchFamily="18" charset="0"/>
              </a:rPr>
              <a:t>Ногейра</a:t>
            </a:r>
            <a:r>
              <a:rPr lang="uk-UA" sz="2200" dirty="0">
                <a:latin typeface="Times New Roman" pitchFamily="18" charset="0"/>
                <a:cs typeface="Times New Roman" pitchFamily="18" charset="0"/>
              </a:rPr>
              <a:t> </a:t>
            </a:r>
            <a:r>
              <a:rPr lang="uk-UA" sz="2200" dirty="0" err="1">
                <a:latin typeface="Times New Roman" pitchFamily="18" charset="0"/>
                <a:cs typeface="Times New Roman" pitchFamily="18" charset="0"/>
              </a:rPr>
              <a:t>Жуселіно</a:t>
            </a:r>
            <a:r>
              <a:rPr lang="uk-UA" sz="2200" dirty="0">
                <a:latin typeface="Times New Roman" pitchFamily="18" charset="0"/>
                <a:cs typeface="Times New Roman" pitchFamily="18" charset="0"/>
              </a:rPr>
              <a:t>, </a:t>
            </a:r>
            <a:r>
              <a:rPr lang="uk-UA" sz="2200" dirty="0" err="1">
                <a:latin typeface="Times New Roman" pitchFamily="18" charset="0"/>
                <a:cs typeface="Times New Roman" pitchFamily="18" charset="0"/>
              </a:rPr>
              <a:t>Баясгалан</a:t>
            </a:r>
            <a:r>
              <a:rPr lang="uk-UA" sz="2200" dirty="0">
                <a:latin typeface="Times New Roman" pitchFamily="18" charset="0"/>
                <a:cs typeface="Times New Roman" pitchFamily="18" charset="0"/>
              </a:rPr>
              <a:t> </a:t>
            </a:r>
            <a:r>
              <a:rPr lang="uk-UA" sz="2200" dirty="0" err="1">
                <a:latin typeface="Times New Roman" pitchFamily="18" charset="0"/>
                <a:cs typeface="Times New Roman" pitchFamily="18" charset="0"/>
              </a:rPr>
              <a:t>Гантушиг</a:t>
            </a:r>
            <a:r>
              <a:rPr lang="uk-UA" sz="2200" dirty="0">
                <a:latin typeface="Times New Roman" pitchFamily="18" charset="0"/>
                <a:cs typeface="Times New Roman" pitchFamily="18" charset="0"/>
              </a:rPr>
              <a:t> и </a:t>
            </a:r>
            <a:r>
              <a:rPr lang="uk-UA" sz="2200" dirty="0" err="1">
                <a:latin typeface="Times New Roman" pitchFamily="18" charset="0"/>
                <a:cs typeface="Times New Roman" pitchFamily="18" charset="0"/>
              </a:rPr>
              <a:t>Вепа</a:t>
            </a:r>
            <a:r>
              <a:rPr lang="uk-UA" sz="2200" dirty="0">
                <a:latin typeface="Times New Roman" pitchFamily="18" charset="0"/>
                <a:cs typeface="Times New Roman" pitchFamily="18" charset="0"/>
              </a:rPr>
              <a:t> </a:t>
            </a:r>
            <a:r>
              <a:rPr lang="uk-UA" sz="2200" dirty="0" err="1" smtClean="0">
                <a:latin typeface="Times New Roman" pitchFamily="18" charset="0"/>
                <a:cs typeface="Times New Roman" pitchFamily="18" charset="0"/>
              </a:rPr>
              <a:t>Маммедов</a:t>
            </a:r>
            <a:endParaRPr lang="ru-RU" sz="2200" dirty="0">
              <a:latin typeface="Times New Roman" pitchFamily="18" charset="0"/>
              <a:cs typeface="Times New Roman" pitchFamily="18" charset="0"/>
            </a:endParaRPr>
          </a:p>
        </p:txBody>
      </p:sp>
      <p:pic>
        <p:nvPicPr>
          <p:cNvPr id="8" name="Рисунок 7"/>
          <p:cNvPicPr/>
          <p:nvPr/>
        </p:nvPicPr>
        <p:blipFill>
          <a:blip r:embed="rId2" cstate="print">
            <a:extLst>
              <a:ext uri="{28A0092B-C50C-407E-A947-70E740481C1C}">
                <a14:useLocalDpi xmlns:a14="http://schemas.microsoft.com/office/drawing/2010/main" xmlns="" val="0"/>
              </a:ext>
            </a:extLst>
          </a:blip>
          <a:stretch>
            <a:fillRect/>
          </a:stretch>
        </p:blipFill>
        <p:spPr>
          <a:xfrm>
            <a:off x="251520" y="437044"/>
            <a:ext cx="4606925" cy="3071495"/>
          </a:xfrm>
          <a:prstGeom prst="rect">
            <a:avLst/>
          </a:prstGeom>
          <a:effectLst>
            <a:reflection blurRad="6350" stA="52000" endA="300" endPos="35000" dir="5400000" sy="-100000" algn="bl" rotWithShape="0"/>
          </a:effectLst>
          <a:scene3d>
            <a:camera prst="orthographicFront">
              <a:rot lat="597693" lon="1200000" rev="21547173"/>
            </a:camera>
            <a:lightRig rig="threePt" dir="t"/>
          </a:scene3d>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11312" y="3919599"/>
            <a:ext cx="4013081" cy="2675387"/>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745338" y="3919598"/>
            <a:ext cx="4013590" cy="2675387"/>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444208" y="500042"/>
            <a:ext cx="2485510" cy="3071834"/>
          </a:xfrm>
        </p:spPr>
        <p:txBody>
          <a:bodyPr>
            <a:noAutofit/>
          </a:bodyPr>
          <a:lstStyle/>
          <a:p>
            <a:pPr algn="just"/>
            <a:r>
              <a:rPr lang="uk-UA" sz="2200" dirty="0" smtClean="0">
                <a:latin typeface="Times New Roman" pitchFamily="18" charset="0"/>
                <a:cs typeface="Times New Roman" pitchFamily="18" charset="0"/>
              </a:rPr>
              <a:t>Доповідають Юлія Свєшнікова, </a:t>
            </a:r>
            <a:r>
              <a:rPr lang="uk-UA" sz="2200" dirty="0">
                <a:latin typeface="Times New Roman" pitchFamily="18" charset="0"/>
                <a:cs typeface="Times New Roman" pitchFamily="18" charset="0"/>
              </a:rPr>
              <a:t>Таїсія </a:t>
            </a:r>
            <a:r>
              <a:rPr lang="uk-UA" sz="2200" dirty="0" err="1" smtClean="0">
                <a:latin typeface="Times New Roman" pitchFamily="18" charset="0"/>
                <a:cs typeface="Times New Roman" pitchFamily="18" charset="0"/>
              </a:rPr>
              <a:t>Корніліч</a:t>
            </a:r>
            <a:r>
              <a:rPr lang="uk-UA" sz="2200" dirty="0" smtClean="0">
                <a:latin typeface="Times New Roman" pitchFamily="18" charset="0"/>
                <a:cs typeface="Times New Roman" pitchFamily="18" charset="0"/>
              </a:rPr>
              <a:t>, </a:t>
            </a:r>
            <a:r>
              <a:rPr lang="uk-UA" sz="2200" dirty="0" err="1">
                <a:latin typeface="Times New Roman" pitchFamily="18" charset="0"/>
                <a:cs typeface="Times New Roman" pitchFamily="18" charset="0"/>
              </a:rPr>
              <a:t>Осор</a:t>
            </a:r>
            <a:r>
              <a:rPr lang="uk-UA" sz="2200" dirty="0">
                <a:latin typeface="Times New Roman" pitchFamily="18" charset="0"/>
                <a:cs typeface="Times New Roman" pitchFamily="18" charset="0"/>
              </a:rPr>
              <a:t> </a:t>
            </a:r>
            <a:r>
              <a:rPr lang="uk-UA" sz="2200" dirty="0" err="1" smtClean="0">
                <a:latin typeface="Times New Roman" pitchFamily="18" charset="0"/>
                <a:cs typeface="Times New Roman" pitchFamily="18" charset="0"/>
              </a:rPr>
              <a:t>Мягмарханд</a:t>
            </a:r>
            <a:r>
              <a:rPr lang="uk-UA" sz="2200" dirty="0" smtClean="0">
                <a:latin typeface="Times New Roman" pitchFamily="18" charset="0"/>
                <a:cs typeface="Times New Roman" pitchFamily="18" charset="0"/>
              </a:rPr>
              <a:t> </a:t>
            </a:r>
            <a:endParaRPr lang="ru-RU" sz="2200" dirty="0" smtClean="0">
              <a:latin typeface="Times New Roman" pitchFamily="18" charset="0"/>
              <a:cs typeface="Times New Roman" pitchFamily="18" charset="0"/>
            </a:endParaRPr>
          </a:p>
        </p:txBody>
      </p:sp>
      <p:pic>
        <p:nvPicPr>
          <p:cNvPr id="8" name="Рисунок 7"/>
          <p:cNvPicPr/>
          <p:nvPr/>
        </p:nvPicPr>
        <p:blipFill>
          <a:blip r:embed="rId2" cstate="print">
            <a:extLst>
              <a:ext uri="{28A0092B-C50C-407E-A947-70E740481C1C}">
                <a14:useLocalDpi xmlns:a14="http://schemas.microsoft.com/office/drawing/2010/main" xmlns="" val="0"/>
              </a:ext>
            </a:extLst>
          </a:blip>
          <a:stretch>
            <a:fillRect/>
          </a:stretch>
        </p:blipFill>
        <p:spPr>
          <a:xfrm>
            <a:off x="202290" y="201544"/>
            <a:ext cx="1813743" cy="2828786"/>
          </a:xfrm>
          <a:prstGeom prst="rect">
            <a:avLst/>
          </a:prstGeom>
          <a:effectLst>
            <a:reflection blurRad="6350" stA="52000" endA="300" endPos="35000" dir="5400000" sy="-100000" algn="bl" rotWithShape="0"/>
          </a:effectLst>
          <a:scene3d>
            <a:camera prst="orthographicFront">
              <a:rot lat="1200000" lon="1200000" rev="0"/>
            </a:camera>
            <a:lightRig rig="threePt" dir="t"/>
          </a:scene3d>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63328" y="387151"/>
            <a:ext cx="1951482" cy="2927223"/>
          </a:xfrm>
          <a:prstGeom prst="rect">
            <a:avLst/>
          </a:prstGeom>
          <a:effectLst>
            <a:reflection blurRad="6350" stA="52000" endA="300" endPos="35000" dir="5400000" sy="-100000" algn="bl" rotWithShape="0"/>
          </a:effectLst>
          <a:scene3d>
            <a:camera prst="orthographicFront">
              <a:rot lat="1200000" lon="1200000" rev="0"/>
            </a:camera>
            <a:lightRig rig="threePt" dir="t"/>
          </a:scene3d>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427984" y="548680"/>
            <a:ext cx="1951482" cy="2927223"/>
          </a:xfrm>
          <a:prstGeom prst="rect">
            <a:avLst/>
          </a:prstGeom>
          <a:effectLst>
            <a:reflection blurRad="6350" stA="52000" endA="300" endPos="35000" dir="5400000" sy="-100000" algn="bl" rotWithShape="0"/>
          </a:effectLst>
          <a:scene3d>
            <a:camera prst="orthographicFront">
              <a:rot lat="1200000" lon="1200000" rev="0"/>
            </a:camera>
            <a:lightRig rig="threePt" dir="t"/>
          </a:scene3d>
        </p:spPr>
      </p:pic>
      <p:pic>
        <p:nvPicPr>
          <p:cNvPr id="7" name="Рисунок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788024" y="3900438"/>
            <a:ext cx="4032448" cy="2688298"/>
          </a:xfrm>
          <a:prstGeom prst="roundRect">
            <a:avLst>
              <a:gd name="adj" fmla="val 8594"/>
            </a:avLst>
          </a:prstGeom>
          <a:solidFill>
            <a:srgbClr val="FFFFFF">
              <a:shade val="85000"/>
            </a:srgbClr>
          </a:solidFill>
          <a:ln>
            <a:solidFill>
              <a:schemeClr val="bg1"/>
            </a:solidFill>
          </a:ln>
          <a:effectLst/>
        </p:spPr>
      </p:pic>
      <p:pic>
        <p:nvPicPr>
          <p:cNvPr id="2" name="Рисунок 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59319" y="3828769"/>
            <a:ext cx="4032447" cy="2759967"/>
          </a:xfrm>
          <a:prstGeom prst="roundRect">
            <a:avLst>
              <a:gd name="adj" fmla="val 8594"/>
            </a:avLst>
          </a:prstGeom>
          <a:solidFill>
            <a:srgbClr val="FFFFFF">
              <a:shade val="85000"/>
            </a:srgbClr>
          </a:solidFill>
          <a:ln>
            <a:solidFill>
              <a:schemeClr val="bg1"/>
            </a:solidFill>
          </a:ln>
          <a:effectLst/>
        </p:spPr>
      </p:pic>
    </p:spTree>
    <p:extLst>
      <p:ext uri="{BB962C8B-B14F-4D97-AF65-F5344CB8AC3E}">
        <p14:creationId xmlns:p14="http://schemas.microsoft.com/office/powerpoint/2010/main" xmlns="" val="1992443186"/>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85728"/>
            <a:ext cx="8715436" cy="6357982"/>
          </a:xfrm>
        </p:spPr>
        <p:txBody>
          <a:bodyPr>
            <a:noAutofit/>
          </a:bodyPr>
          <a:lstStyle/>
          <a:p>
            <a:pPr algn="just"/>
            <a:r>
              <a:rPr lang="uk-UA" sz="2800" dirty="0">
                <a:latin typeface="Times New Roman" pitchFamily="18" charset="0"/>
                <a:cs typeface="Times New Roman" pitchFamily="18" charset="0"/>
              </a:rPr>
              <a:t>Після пленарного засідання відбулася робота секцій Форуму</a:t>
            </a:r>
            <a:r>
              <a:rPr lang="uk-UA" sz="2800" dirty="0" smtClean="0">
                <a:latin typeface="Times New Roman" pitchFamily="18" charset="0"/>
                <a:cs typeface="Times New Roman" pitchFamily="18" charset="0"/>
              </a:rPr>
              <a:t>:</a:t>
            </a:r>
          </a:p>
          <a:p>
            <a:pPr algn="just"/>
            <a:r>
              <a:rPr lang="uk-UA" sz="2800" dirty="0" smtClean="0">
                <a:latin typeface="Times New Roman" pitchFamily="18" charset="0"/>
                <a:cs typeface="Times New Roman" pitchFamily="18" charset="0"/>
              </a:rPr>
              <a:t>інтелектуальні </a:t>
            </a:r>
            <a:r>
              <a:rPr lang="uk-UA" sz="2800" dirty="0">
                <a:latin typeface="Times New Roman" pitchFamily="18" charset="0"/>
                <a:cs typeface="Times New Roman" pitchFamily="18" charset="0"/>
              </a:rPr>
              <a:t>рішення в інформаційних технологіях</a:t>
            </a:r>
            <a:r>
              <a:rPr lang="uk-UA" sz="2800" dirty="0" smtClean="0">
                <a:latin typeface="Times New Roman" pitchFamily="18" charset="0"/>
                <a:cs typeface="Times New Roman" pitchFamily="18" charset="0"/>
              </a:rPr>
              <a:t>,</a:t>
            </a:r>
          </a:p>
          <a:p>
            <a:pPr algn="just"/>
            <a:r>
              <a:rPr lang="uk-UA" sz="2800" dirty="0" smtClean="0">
                <a:latin typeface="Times New Roman" pitchFamily="18" charset="0"/>
                <a:cs typeface="Times New Roman" pitchFamily="18" charset="0"/>
              </a:rPr>
              <a:t>інновації </a:t>
            </a:r>
            <a:r>
              <a:rPr lang="uk-UA" sz="2800" dirty="0">
                <a:latin typeface="Times New Roman" pitchFamily="18" charset="0"/>
                <a:cs typeface="Times New Roman" pitchFamily="18" charset="0"/>
              </a:rPr>
              <a:t>у інженерії</a:t>
            </a:r>
            <a:r>
              <a:rPr lang="uk-UA" sz="2800" dirty="0" smtClean="0">
                <a:latin typeface="Times New Roman" pitchFamily="18" charset="0"/>
                <a:cs typeface="Times New Roman" pitchFamily="18" charset="0"/>
              </a:rPr>
              <a:t>,</a:t>
            </a:r>
          </a:p>
          <a:p>
            <a:pPr algn="just"/>
            <a:r>
              <a:rPr lang="uk-UA" sz="2800" dirty="0" smtClean="0">
                <a:latin typeface="Times New Roman" pitchFamily="18" charset="0"/>
                <a:cs typeface="Times New Roman" pitchFamily="18" charset="0"/>
              </a:rPr>
              <a:t>інноваційний </a:t>
            </a:r>
            <a:r>
              <a:rPr lang="uk-UA" sz="2800" dirty="0">
                <a:latin typeface="Times New Roman" pitchFamily="18" charset="0"/>
                <a:cs typeface="Times New Roman" pitchFamily="18" charset="0"/>
              </a:rPr>
              <a:t>менеджмент</a:t>
            </a:r>
            <a:r>
              <a:rPr lang="uk-UA" sz="2800" dirty="0" smtClean="0">
                <a:latin typeface="Times New Roman" pitchFamily="18" charset="0"/>
                <a:cs typeface="Times New Roman" pitchFamily="18" charset="0"/>
              </a:rPr>
              <a:t>,</a:t>
            </a:r>
          </a:p>
          <a:p>
            <a:pPr algn="just"/>
            <a:r>
              <a:rPr lang="uk-UA" sz="2800" dirty="0" smtClean="0">
                <a:latin typeface="Times New Roman" pitchFamily="18" charset="0"/>
                <a:cs typeface="Times New Roman" pitchFamily="18" charset="0"/>
              </a:rPr>
              <a:t>функціонування </a:t>
            </a:r>
            <a:r>
              <a:rPr lang="uk-UA" sz="2800" dirty="0">
                <a:latin typeface="Times New Roman" pitchFamily="18" charset="0"/>
                <a:cs typeface="Times New Roman" pitchFamily="18" charset="0"/>
              </a:rPr>
              <a:t>економіки на сучасному етапі</a:t>
            </a:r>
            <a:r>
              <a:rPr lang="uk-UA" sz="2800" dirty="0" smtClean="0">
                <a:latin typeface="Times New Roman" pitchFamily="18" charset="0"/>
                <a:cs typeface="Times New Roman" pitchFamily="18" charset="0"/>
              </a:rPr>
              <a:t>,</a:t>
            </a:r>
          </a:p>
          <a:p>
            <a:pPr algn="just"/>
            <a:r>
              <a:rPr lang="uk-UA" sz="2800" dirty="0" smtClean="0">
                <a:latin typeface="Times New Roman" pitchFamily="18" charset="0"/>
                <a:cs typeface="Times New Roman" pitchFamily="18" charset="0"/>
              </a:rPr>
              <a:t>проблеми </a:t>
            </a:r>
            <a:r>
              <a:rPr lang="uk-UA" sz="2800" dirty="0">
                <a:latin typeface="Times New Roman" pitchFamily="18" charset="0"/>
                <a:cs typeface="Times New Roman" pitchFamily="18" charset="0"/>
              </a:rPr>
              <a:t>охорони навколишнього середовища</a:t>
            </a:r>
            <a:r>
              <a:rPr lang="uk-UA" sz="2800" dirty="0" smtClean="0">
                <a:latin typeface="Times New Roman" pitchFamily="18" charset="0"/>
                <a:cs typeface="Times New Roman" pitchFamily="18" charset="0"/>
              </a:rPr>
              <a:t>,</a:t>
            </a:r>
          </a:p>
          <a:p>
            <a:pPr algn="just"/>
            <a:r>
              <a:rPr lang="uk-UA" sz="2800" dirty="0" smtClean="0">
                <a:latin typeface="Times New Roman" pitchFamily="18" charset="0"/>
                <a:cs typeface="Times New Roman" pitchFamily="18" charset="0"/>
              </a:rPr>
              <a:t>стійкість </a:t>
            </a:r>
            <a:r>
              <a:rPr lang="uk-UA" sz="2800" dirty="0">
                <a:latin typeface="Times New Roman" pitchFamily="18" charset="0"/>
                <a:cs typeface="Times New Roman" pitchFamily="18" charset="0"/>
              </a:rPr>
              <a:t>геотехнічних систем</a:t>
            </a:r>
            <a:r>
              <a:rPr lang="uk-UA" sz="2800" dirty="0" smtClean="0">
                <a:latin typeface="Times New Roman" pitchFamily="18" charset="0"/>
                <a:cs typeface="Times New Roman" pitchFamily="18" charset="0"/>
              </a:rPr>
              <a:t>,</a:t>
            </a:r>
          </a:p>
          <a:p>
            <a:pPr algn="just"/>
            <a:r>
              <a:rPr lang="uk-UA" sz="2800" dirty="0" smtClean="0">
                <a:latin typeface="Times New Roman" pitchFamily="18" charset="0"/>
                <a:cs typeface="Times New Roman" pitchFamily="18" charset="0"/>
              </a:rPr>
              <a:t>німецька </a:t>
            </a:r>
            <a:r>
              <a:rPr lang="uk-UA" sz="2800" dirty="0">
                <a:latin typeface="Times New Roman" pitchFamily="18" charset="0"/>
                <a:cs typeface="Times New Roman" pitchFamily="18" charset="0"/>
              </a:rPr>
              <a:t>секція</a:t>
            </a:r>
            <a:r>
              <a:rPr lang="uk-UA" sz="2800" dirty="0" smtClean="0">
                <a:latin typeface="Times New Roman" pitchFamily="18" charset="0"/>
                <a:cs typeface="Times New Roman" pitchFamily="18" charset="0"/>
              </a:rPr>
              <a:t>,</a:t>
            </a:r>
          </a:p>
          <a:p>
            <a:pPr algn="just"/>
            <a:r>
              <a:rPr lang="uk-UA" sz="2800" dirty="0" smtClean="0">
                <a:latin typeface="Times New Roman" pitchFamily="18" charset="0"/>
                <a:cs typeface="Times New Roman" pitchFamily="18" charset="0"/>
              </a:rPr>
              <a:t>французька </a:t>
            </a:r>
            <a:r>
              <a:rPr lang="uk-UA" sz="2800" dirty="0">
                <a:latin typeface="Times New Roman" pitchFamily="18" charset="0"/>
                <a:cs typeface="Times New Roman" pitchFamily="18" charset="0"/>
              </a:rPr>
              <a:t>секція</a:t>
            </a:r>
            <a:r>
              <a:rPr lang="uk-UA" sz="2800" dirty="0" smtClean="0">
                <a:latin typeface="Times New Roman" pitchFamily="18" charset="0"/>
                <a:cs typeface="Times New Roman" pitchFamily="18" charset="0"/>
              </a:rPr>
              <a:t>,</a:t>
            </a:r>
          </a:p>
          <a:p>
            <a:pPr algn="just"/>
            <a:r>
              <a:rPr lang="uk-UA" sz="2800" dirty="0" smtClean="0">
                <a:latin typeface="Times New Roman" pitchFamily="18" charset="0"/>
                <a:cs typeface="Times New Roman" pitchFamily="18" charset="0"/>
              </a:rPr>
              <a:t>російська </a:t>
            </a:r>
            <a:r>
              <a:rPr lang="uk-UA" sz="2800" dirty="0">
                <a:latin typeface="Times New Roman" pitchFamily="18" charset="0"/>
                <a:cs typeface="Times New Roman" pitchFamily="18" charset="0"/>
              </a:rPr>
              <a:t>секція.</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xmlns="" val="101161560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85728"/>
            <a:ext cx="8715436" cy="3143272"/>
          </a:xfrm>
        </p:spPr>
        <p:txBody>
          <a:bodyPr>
            <a:noAutofit/>
          </a:bodyPr>
          <a:lstStyle/>
          <a:p>
            <a:pPr algn="just"/>
            <a:r>
              <a:rPr lang="uk-UA" sz="2800" dirty="0">
                <a:latin typeface="Times New Roman" pitchFamily="18" charset="0"/>
                <a:cs typeface="Times New Roman" pitchFamily="18" charset="0"/>
              </a:rPr>
              <a:t>Програма X Міжнародного форуму студентів і молодих учених «WIDENING  OUR  HORIZONS» включала в себе засідання круглих столів, екскурсії до музеїв НГУ, практичні семінари й майстер-класи викладачів кафедри іноземних мов. Учасникам Форуму були в захваті від концерту та постановки Театру англійської драми.</a:t>
            </a:r>
            <a:endParaRPr lang="ru-RU" sz="2800" dirty="0">
              <a:latin typeface="Times New Roman" pitchFamily="18" charset="0"/>
              <a:cs typeface="Times New Roman" pitchFamily="18" charset="0"/>
            </a:endParaRPr>
          </a:p>
        </p:txBody>
      </p:sp>
      <p:pic>
        <p:nvPicPr>
          <p:cNvPr id="4" name="Рисунок 3"/>
          <p:cNvPicPr/>
          <p:nvPr/>
        </p:nvPicPr>
        <p:blipFill>
          <a:blip r:embed="rId3" cstate="print">
            <a:extLst>
              <a:ext uri="{28A0092B-C50C-407E-A947-70E740481C1C}">
                <a14:useLocalDpi xmlns:a14="http://schemas.microsoft.com/office/drawing/2010/main" xmlns="" val="0"/>
              </a:ext>
            </a:extLst>
          </a:blip>
          <a:stretch>
            <a:fillRect/>
          </a:stretch>
        </p:blipFill>
        <p:spPr>
          <a:xfrm>
            <a:off x="323528" y="3789040"/>
            <a:ext cx="3996987" cy="2577961"/>
          </a:xfrm>
          <a:prstGeom prst="roundRect">
            <a:avLst>
              <a:gd name="adj" fmla="val 8594"/>
            </a:avLst>
          </a:prstGeom>
          <a:solidFill>
            <a:srgbClr val="FFFFFF">
              <a:shade val="85000"/>
            </a:srgbClr>
          </a:solidFill>
          <a:ln>
            <a:solidFill>
              <a:schemeClr val="bg1"/>
            </a:solidFill>
          </a:ln>
          <a:effectLst/>
        </p:spPr>
      </p:pic>
      <p:pic>
        <p:nvPicPr>
          <p:cNvPr id="5" name="Рисунок 4"/>
          <p:cNvPicPr/>
          <p:nvPr/>
        </p:nvPicPr>
        <p:blipFill>
          <a:blip r:embed="rId4" cstate="print">
            <a:extLst>
              <a:ext uri="{28A0092B-C50C-407E-A947-70E740481C1C}">
                <a14:useLocalDpi xmlns:a14="http://schemas.microsoft.com/office/drawing/2010/main" xmlns="" val="0"/>
              </a:ext>
            </a:extLst>
          </a:blip>
          <a:stretch>
            <a:fillRect/>
          </a:stretch>
        </p:blipFill>
        <p:spPr>
          <a:xfrm>
            <a:off x="4788023" y="3770265"/>
            <a:ext cx="3996987" cy="2577961"/>
          </a:xfrm>
          <a:prstGeom prst="roundRect">
            <a:avLst>
              <a:gd name="adj" fmla="val 8594"/>
            </a:avLst>
          </a:prstGeom>
          <a:solidFill>
            <a:srgbClr val="FFFFFF">
              <a:shade val="85000"/>
            </a:srgbClr>
          </a:solidFill>
          <a:ln>
            <a:solidFill>
              <a:schemeClr val="bg1"/>
            </a:solidFill>
          </a:ln>
          <a:effectLst/>
        </p:spPr>
      </p:pic>
    </p:spTree>
    <p:extLst>
      <p:ext uri="{BB962C8B-B14F-4D97-AF65-F5344CB8AC3E}">
        <p14:creationId xmlns:p14="http://schemas.microsoft.com/office/powerpoint/2010/main" xmlns="" val="1011615608"/>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85728"/>
            <a:ext cx="8715436" cy="6311624"/>
          </a:xfrm>
        </p:spPr>
        <p:txBody>
          <a:bodyPr>
            <a:noAutofit/>
          </a:bodyPr>
          <a:lstStyle/>
          <a:p>
            <a:pPr algn="just">
              <a:spcBef>
                <a:spcPts val="0"/>
              </a:spcBef>
              <a:spcAft>
                <a:spcPts val="1200"/>
              </a:spcAft>
            </a:pPr>
            <a:r>
              <a:rPr lang="uk-UA" sz="2000" i="1" dirty="0">
                <a:latin typeface="Times New Roman" pitchFamily="18" charset="0"/>
                <a:cs typeface="Times New Roman" pitchFamily="18" charset="0"/>
              </a:rPr>
              <a:t>Форум завершив свою роботу, тепер можна зробити висновки та підвести наступні підсумки.</a:t>
            </a:r>
            <a:endParaRPr lang="ru-RU" sz="2000" i="1" dirty="0">
              <a:latin typeface="Times New Roman" pitchFamily="18" charset="0"/>
              <a:cs typeface="Times New Roman" pitchFamily="18" charset="0"/>
            </a:endParaRPr>
          </a:p>
          <a:p>
            <a:pPr algn="just">
              <a:spcBef>
                <a:spcPts val="0"/>
              </a:spcBef>
              <a:spcAft>
                <a:spcPts val="1200"/>
              </a:spcAft>
            </a:pPr>
            <a:r>
              <a:rPr lang="uk-UA" sz="2000" dirty="0">
                <a:latin typeface="Times New Roman" pitchFamily="18" charset="0"/>
                <a:cs typeface="Times New Roman" pitchFamily="18" charset="0"/>
              </a:rPr>
              <a:t>По-перше, Форум показав, що в Національному гірничому університеті студенти можуть не тільки успішно опановувати дисципліни циклів математичної і природничо-наукової, професійної і практичної підготовки, але й повноцінно формуватися як особистість інженера, яка наділена творчою волею і здатна в майбутньому забезпечити розвиток техніки і технологій.</a:t>
            </a:r>
            <a:endParaRPr lang="ru-RU" sz="2000" dirty="0">
              <a:latin typeface="Times New Roman" pitchFamily="18" charset="0"/>
              <a:cs typeface="Times New Roman" pitchFamily="18" charset="0"/>
            </a:endParaRPr>
          </a:p>
          <a:p>
            <a:pPr algn="just">
              <a:spcBef>
                <a:spcPts val="0"/>
              </a:spcBef>
              <a:spcAft>
                <a:spcPts val="1200"/>
              </a:spcAft>
            </a:pPr>
            <a:r>
              <a:rPr lang="uk-UA" sz="2000" dirty="0">
                <a:latin typeface="Times New Roman" pitchFamily="18" charset="0"/>
                <a:cs typeface="Times New Roman" pitchFamily="18" charset="0"/>
              </a:rPr>
              <a:t>По-друге, Форум дозволяє студентам не тільки апробувати результати наукових досліджень і обмінятися думками, але й реалізувати свій науковий і творчий потенціал.</a:t>
            </a:r>
            <a:endParaRPr lang="ru-RU" sz="2000" dirty="0">
              <a:latin typeface="Times New Roman" pitchFamily="18" charset="0"/>
              <a:cs typeface="Times New Roman" pitchFamily="18" charset="0"/>
            </a:endParaRPr>
          </a:p>
          <a:p>
            <a:pPr algn="just">
              <a:spcBef>
                <a:spcPts val="0"/>
              </a:spcBef>
              <a:spcAft>
                <a:spcPts val="1200"/>
              </a:spcAft>
            </a:pPr>
            <a:r>
              <a:rPr lang="uk-UA" sz="2000" dirty="0">
                <a:latin typeface="Times New Roman" pitchFamily="18" charset="0"/>
                <a:cs typeface="Times New Roman" pitchFamily="18" charset="0"/>
              </a:rPr>
              <a:t>По-третє, Форум викликав бажання у багатьох студентів брати участь в наукових роботах кафедр, готувати доповіді на Форум в наступному 2016 році, брати активну участь в різних олімпіадах.</a:t>
            </a:r>
            <a:endParaRPr lang="ru-RU" sz="2000" dirty="0">
              <a:latin typeface="Times New Roman" pitchFamily="18" charset="0"/>
              <a:cs typeface="Times New Roman" pitchFamily="18" charset="0"/>
            </a:endParaRPr>
          </a:p>
          <a:p>
            <a:pPr algn="just"/>
            <a:r>
              <a:rPr lang="uk-UA" sz="2000" dirty="0">
                <a:latin typeface="Times New Roman" pitchFamily="18" charset="0"/>
                <a:cs typeface="Times New Roman" pitchFamily="18" charset="0"/>
              </a:rPr>
              <a:t>Але головним підсумком Форуму є спільна творча робота обдарованих, з різноманітними інтересами студентів, магістрів і аспірантів, майбутніх інженерів, які поза сумнівом стануть гордістю вітчизняної науки і </a:t>
            </a:r>
            <a:r>
              <a:rPr lang="uk-UA" sz="2000" dirty="0" smtClean="0">
                <a:latin typeface="Times New Roman" pitchFamily="18" charset="0"/>
                <a:cs typeface="Times New Roman" pitchFamily="18" charset="0"/>
              </a:rPr>
              <a:t>виробництва.</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xmlns="" val="1519696304"/>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docProps/app.xml><?xml version="1.0" encoding="utf-8"?>
<Properties xmlns="http://schemas.openxmlformats.org/officeDocument/2006/extended-properties" xmlns:vt="http://schemas.openxmlformats.org/officeDocument/2006/docPropsVTypes">
  <Template/>
  <TotalTime>941</TotalTime>
  <Words>779</Words>
  <Application>Microsoft Office PowerPoint</Application>
  <PresentationFormat>Экран (4:3)</PresentationFormat>
  <Paragraphs>44</Paragraphs>
  <Slides>13</Slides>
  <Notes>9</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Техническая</vt:lpstr>
      <vt:lpstr> Ювілейний X Міжнародний Форум студентів і молодих учених</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Company>MultiDVD 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Международный студенческий форум</dc:title>
  <dc:creator>Амалия</dc:creator>
  <cp:lastModifiedBy>HP</cp:lastModifiedBy>
  <cp:revision>122</cp:revision>
  <dcterms:created xsi:type="dcterms:W3CDTF">2013-04-29T05:35:52Z</dcterms:created>
  <dcterms:modified xsi:type="dcterms:W3CDTF">2015-05-04T14:05:52Z</dcterms:modified>
</cp:coreProperties>
</file>